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4" r:id="rId8"/>
  </p:sldMasterIdLst>
  <p:notesMasterIdLst>
    <p:notesMasterId r:id="rId13"/>
  </p:notesMasterIdLst>
  <p:handoutMasterIdLst>
    <p:handoutMasterId r:id="rId62"/>
  </p:handoutMasterIdLst>
  <p:sldIdLst>
    <p:sldId id="1224" r:id="rId9"/>
    <p:sldId id="463" r:id="rId10"/>
    <p:sldId id="464" r:id="rId11"/>
    <p:sldId id="554" r:id="rId12"/>
    <p:sldId id="1127" r:id="rId14"/>
    <p:sldId id="1128" r:id="rId15"/>
    <p:sldId id="1143" r:id="rId16"/>
    <p:sldId id="1129" r:id="rId17"/>
    <p:sldId id="1190" r:id="rId18"/>
    <p:sldId id="1193" r:id="rId19"/>
    <p:sldId id="1189" r:id="rId20"/>
    <p:sldId id="1174" r:id="rId21"/>
    <p:sldId id="1204" r:id="rId22"/>
    <p:sldId id="461" r:id="rId23"/>
    <p:sldId id="1131" r:id="rId24"/>
    <p:sldId id="1191" r:id="rId25"/>
    <p:sldId id="1175" r:id="rId26"/>
    <p:sldId id="1205" r:id="rId27"/>
    <p:sldId id="1133" r:id="rId28"/>
    <p:sldId id="1134" r:id="rId29"/>
    <p:sldId id="1135" r:id="rId30"/>
    <p:sldId id="1136" r:id="rId31"/>
    <p:sldId id="1192" r:id="rId32"/>
    <p:sldId id="1177" r:id="rId33"/>
    <p:sldId id="1207" r:id="rId34"/>
    <p:sldId id="1157" r:id="rId35"/>
    <p:sldId id="1158" r:id="rId36"/>
    <p:sldId id="1159" r:id="rId37"/>
    <p:sldId id="1161" r:id="rId38"/>
    <p:sldId id="1162" r:id="rId39"/>
    <p:sldId id="1172" r:id="rId40"/>
    <p:sldId id="1200" r:id="rId41"/>
    <p:sldId id="1164" r:id="rId42"/>
    <p:sldId id="1165" r:id="rId43"/>
    <p:sldId id="1166" r:id="rId44"/>
    <p:sldId id="1168" r:id="rId45"/>
    <p:sldId id="1170" r:id="rId46"/>
    <p:sldId id="1171" r:id="rId47"/>
    <p:sldId id="1201" r:id="rId48"/>
    <p:sldId id="1178" r:id="rId49"/>
    <p:sldId id="1208" r:id="rId50"/>
    <p:sldId id="1179" r:id="rId51"/>
    <p:sldId id="1180" r:id="rId52"/>
    <p:sldId id="1181" r:id="rId53"/>
    <p:sldId id="1223" r:id="rId54"/>
    <p:sldId id="1202" r:id="rId55"/>
    <p:sldId id="1185" r:id="rId56"/>
    <p:sldId id="1184" r:id="rId57"/>
    <p:sldId id="1186" r:id="rId58"/>
    <p:sldId id="1187" r:id="rId59"/>
    <p:sldId id="1188" r:id="rId60"/>
    <p:sldId id="1225" r:id="rId61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B60206"/>
    <a:srgbClr val="8A8A8A"/>
    <a:srgbClr val="4C5252"/>
    <a:srgbClr val="F9F9F9"/>
    <a:srgbClr val="48504F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 autoAdjust="0"/>
    <p:restoredTop sz="92519" autoAdjust="0"/>
  </p:normalViewPr>
  <p:slideViewPr>
    <p:cSldViewPr snapToGrid="0">
      <p:cViewPr varScale="1">
        <p:scale>
          <a:sx n="126" d="100"/>
          <a:sy n="126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6" Type="http://schemas.openxmlformats.org/officeDocument/2006/relationships/tags" Target="tags/tag2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8" Type="http://schemas.openxmlformats.org/officeDocument/2006/relationships/theme" Target="../theme/theme6.xml"/><Relationship Id="rId17" Type="http://schemas.openxmlformats.org/officeDocument/2006/relationships/image" Target="../media/image7.svg"/><Relationship Id="rId16" Type="http://schemas.openxmlformats.org/officeDocument/2006/relationships/image" Target="../media/image6.png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算法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24912" y="1877365"/>
            <a:ext cx="465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、有关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值选择，以下说法中正确的是？（</a:t>
            </a:r>
            <a:r>
              <a:rPr lang="zh-CN" altLang="en-US" sz="1400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4686" y="2305615"/>
            <a:ext cx="8123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值过小，意味着模型更易受到异常点影响，更易学习到嘈杂数据，模型有过拟合的风险。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值过大，模型会变的相对简单，结果更容易受到异常值的影响。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值与训练集样本数相同，会导致最终模型的结果都是指向训练集中类别数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最多的那一类，忽略了数据当中其它的重要信息，模型会过于简单。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实际工作中经常使用交叉验证的方式去选取最优的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值，而且一般情况下，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值都是比较小的数值。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83988" y="4867035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 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ACD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解决什么问题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631" y="1925011"/>
            <a:ext cx="8069838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Nearest Neighbor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即解决的是寻找与未知样本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_______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个样本，并对未知样本所属的分类或者属性进行预测的问题。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）距离度量：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空间中两个样本的距离通过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_________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来度量的。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0631" y="4727932"/>
            <a:ext cx="3776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答案解析：① 最近邻；② 欧氏距离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8728" y="795460"/>
            <a:ext cx="6104167" cy="554505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思想、分类和回归问题处理流程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分类、回归实现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距离度量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常用距离计算方法</a:t>
            </a:r>
            <a:endParaRPr kumimoji="1"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归一化、标准化、鸢尾花识别案例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超参数选择方法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交叉验证、网格搜索、手写数字识别案例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15085" y="36586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KNN</a:t>
            </a:r>
            <a:r>
              <a:rPr lang="zh-CN" altLang="en-US" dirty="0">
                <a:solidFill>
                  <a:schemeClr val="tx1"/>
                </a:solidFill>
              </a:rPr>
              <a:t>算法分类</a:t>
            </a:r>
            <a:r>
              <a:rPr lang="en-US" altLang="zh-CN" dirty="0">
                <a:solidFill>
                  <a:schemeClr val="tx1"/>
                </a:solidFill>
              </a:rPr>
              <a:t>API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KNN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算法回归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算法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分类问题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195450" y="1741809"/>
            <a:ext cx="8532253" cy="14915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GB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KNN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分类</a:t>
            </a:r>
            <a:r>
              <a:rPr lang="en-GB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  <a:endParaRPr lang="en-GB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</a:t>
            </a:r>
            <a:r>
              <a:rPr lang="en-GB" altLang="zh-CN" sz="1400" b="0" i="0" dirty="0" err="1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sklearn.neighbors.KNeighborsClassifier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400" b="0" i="0" dirty="0" err="1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n_neighbors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=5)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lang="en-GB" altLang="zh-CN" sz="14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</a:t>
            </a:r>
            <a:r>
              <a:rPr lang="en-GB" altLang="zh-CN" sz="1400" b="0" i="0" dirty="0" err="1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n_neighbors</a:t>
            </a:r>
            <a:r>
              <a:rPr lang="zh-CN" altLang="en-GB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int,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可选（默认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 5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），</a:t>
            </a:r>
            <a:r>
              <a:rPr lang="en-GB" altLang="zh-CN" sz="1400" b="0" i="0" dirty="0" err="1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k_neighbors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查询默认使用的邻居数</a:t>
            </a:r>
            <a:endParaRPr lang="en-US" altLang="zh-CN" sz="14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412672" y="3309840"/>
            <a:ext cx="7223699" cy="26442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4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400" dirty="0" err="1"/>
              <a:t>sklearn.neighbors</a:t>
            </a:r>
            <a:r>
              <a:rPr lang="en-GB" altLang="zh-CN" sz="1400" dirty="0"/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400" dirty="0" err="1"/>
              <a:t>KNeighborsClassifier</a:t>
            </a:r>
            <a:br>
              <a:rPr lang="en-GB" altLang="zh-CN" sz="1400" dirty="0"/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400" dirty="0">
                <a:solidFill>
                  <a:srgbClr val="00627A"/>
                </a:solidFill>
                <a:effectLst/>
              </a:rPr>
              <a:t>dm01_knnapi_</a:t>
            </a:r>
            <a:r>
              <a:rPr lang="zh-CN" altLang="en-US" sz="1400" dirty="0">
                <a:solidFill>
                  <a:srgbClr val="00627A"/>
                </a:solidFill>
                <a:effectLst/>
              </a:rPr>
              <a:t>分类</a:t>
            </a:r>
            <a:r>
              <a:rPr lang="en-US" altLang="zh-CN" sz="1400" dirty="0"/>
              <a:t>():</a:t>
            </a:r>
            <a:br>
              <a:rPr lang="en-US" altLang="zh-CN" sz="1400" dirty="0"/>
            </a:br>
            <a:r>
              <a:rPr lang="en-US" altLang="zh-CN" sz="1400" dirty="0"/>
              <a:t>    </a:t>
            </a:r>
            <a:r>
              <a:rPr lang="en-GB" altLang="zh-CN" sz="1400" dirty="0"/>
              <a:t>estimator =  </a:t>
            </a:r>
            <a:r>
              <a:rPr lang="en-GB" altLang="zh-CN" sz="1400" dirty="0" err="1"/>
              <a:t>KNeighborsClassifier</a:t>
            </a:r>
            <a:r>
              <a:rPr lang="en-GB" altLang="zh-CN" sz="1400" dirty="0"/>
              <a:t>(</a:t>
            </a:r>
            <a:r>
              <a:rPr lang="en-GB" altLang="zh-CN" sz="1400" dirty="0" err="1">
                <a:solidFill>
                  <a:srgbClr val="660099"/>
                </a:solidFill>
                <a:effectLst/>
              </a:rPr>
              <a:t>n_neighbors</a:t>
            </a:r>
            <a:r>
              <a:rPr lang="en-GB" altLang="zh-CN" sz="1400" dirty="0"/>
              <a:t>=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)</a:t>
            </a:r>
            <a:br>
              <a:rPr lang="en-GB" altLang="zh-CN" sz="1400" dirty="0"/>
            </a:br>
            <a:r>
              <a:rPr lang="en-GB" altLang="zh-CN" sz="1400" dirty="0"/>
              <a:t>    X = [[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</a:t>
            </a:r>
            <a:r>
              <a:rPr lang="en-GB" altLang="zh-CN" sz="1400" dirty="0"/>
              <a:t>],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],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2</a:t>
            </a:r>
            <a:r>
              <a:rPr lang="en-GB" altLang="zh-CN" sz="1400" dirty="0"/>
              <a:t>],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400" dirty="0"/>
              <a:t>]]</a:t>
            </a:r>
            <a:br>
              <a:rPr lang="en-GB" altLang="zh-CN" sz="1400" dirty="0"/>
            </a:br>
            <a:r>
              <a:rPr lang="en-GB" altLang="zh-CN" sz="1400" dirty="0"/>
              <a:t>    y =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]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 err="1"/>
              <a:t>estimator.fit</a:t>
            </a:r>
            <a:r>
              <a:rPr lang="en-GB" altLang="zh-CN" sz="1400" dirty="0"/>
              <a:t>(X, y)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 err="1"/>
              <a:t>myret</a:t>
            </a:r>
            <a:r>
              <a:rPr lang="en-GB" altLang="zh-CN" sz="1400" dirty="0"/>
              <a:t> = </a:t>
            </a:r>
            <a:r>
              <a:rPr lang="en-GB" altLang="zh-CN" sz="1400" dirty="0" err="1"/>
              <a:t>estimator.predict</a:t>
            </a:r>
            <a:r>
              <a:rPr lang="en-GB" altLang="zh-CN" sz="1400" dirty="0"/>
              <a:t>([[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4</a:t>
            </a:r>
            <a:r>
              <a:rPr lang="en-GB" altLang="zh-CN" sz="1400" dirty="0"/>
              <a:t>]])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myret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myret</a:t>
            </a:r>
            <a:r>
              <a:rPr lang="en-GB" altLang="zh-CN" sz="1400" dirty="0"/>
              <a:t>)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算法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回归问题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5448" y="2758202"/>
            <a:ext cx="7223699" cy="361374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4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400" dirty="0" err="1"/>
              <a:t>sklearn.neighbors</a:t>
            </a:r>
            <a:r>
              <a:rPr lang="en-GB" altLang="zh-CN" sz="1400" dirty="0"/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400" dirty="0" err="1"/>
              <a:t>KNeighborsRegressor</a:t>
            </a:r>
            <a:br>
              <a:rPr lang="en-GB" altLang="zh-CN" sz="1400" dirty="0"/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400" dirty="0">
                <a:solidFill>
                  <a:srgbClr val="00627A"/>
                </a:solidFill>
                <a:effectLst/>
              </a:rPr>
              <a:t>dm02_knnapi_</a:t>
            </a:r>
            <a:r>
              <a:rPr lang="zh-CN" altLang="en-US" sz="1400" dirty="0">
                <a:solidFill>
                  <a:srgbClr val="00627A"/>
                </a:solidFill>
                <a:effectLst/>
              </a:rPr>
              <a:t>回归</a:t>
            </a:r>
            <a:r>
              <a:rPr lang="en-US" altLang="zh-CN" sz="1400" dirty="0"/>
              <a:t>():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</a:rPr>
              <a:t>    </a:t>
            </a:r>
            <a:r>
              <a:rPr lang="en-GB" altLang="zh-CN" sz="1400" dirty="0"/>
              <a:t>estimator =  </a:t>
            </a:r>
            <a:r>
              <a:rPr lang="en-GB" altLang="zh-CN" sz="1400" dirty="0" err="1"/>
              <a:t>KNeighborsRegressor</a:t>
            </a:r>
            <a:r>
              <a:rPr lang="en-GB" altLang="zh-CN" sz="1400" dirty="0"/>
              <a:t>(</a:t>
            </a:r>
            <a:r>
              <a:rPr lang="en-GB" altLang="zh-CN" sz="1400" dirty="0" err="1">
                <a:solidFill>
                  <a:srgbClr val="660099"/>
                </a:solidFill>
                <a:effectLst/>
              </a:rPr>
              <a:t>n_neighbors</a:t>
            </a:r>
            <a:r>
              <a:rPr lang="en-GB" altLang="zh-CN" sz="1400" dirty="0"/>
              <a:t>=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2</a:t>
            </a:r>
            <a:r>
              <a:rPr lang="en-GB" altLang="zh-CN" sz="1400" dirty="0"/>
              <a:t>)</a:t>
            </a:r>
            <a:br>
              <a:rPr lang="en-GB" altLang="zh-CN" sz="1400" dirty="0"/>
            </a:br>
            <a:r>
              <a:rPr lang="en-GB" altLang="zh-CN" sz="1400" dirty="0"/>
              <a:t>    X = [[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],</a:t>
            </a:r>
            <a:br>
              <a:rPr lang="en-GB" altLang="zh-CN" sz="1400" dirty="0"/>
            </a:br>
            <a:r>
              <a:rPr lang="en-GB" altLang="zh-CN" sz="1400" dirty="0"/>
              <a:t>        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</a:t>
            </a:r>
            <a:r>
              <a:rPr lang="en-GB" altLang="zh-CN" sz="1400" dirty="0"/>
              <a:t>],</a:t>
            </a:r>
            <a:br>
              <a:rPr lang="en-GB" altLang="zh-CN" sz="1400" dirty="0"/>
            </a:br>
            <a:r>
              <a:rPr lang="en-GB" altLang="zh-CN" sz="1400" dirty="0"/>
              <a:t>        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-GB" altLang="zh-CN" sz="1400" dirty="0"/>
              <a:t>],</a:t>
            </a:r>
            <a:br>
              <a:rPr lang="en-GB" altLang="zh-CN" sz="1400" dirty="0"/>
            </a:br>
            <a:r>
              <a:rPr lang="en-GB" altLang="zh-CN" sz="1400" dirty="0"/>
              <a:t>        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4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12</a:t>
            </a:r>
            <a:r>
              <a:rPr lang="en-GB" altLang="zh-CN" sz="1400" dirty="0"/>
              <a:t>]]</a:t>
            </a:r>
            <a:br>
              <a:rPr lang="en-GB" altLang="zh-CN" sz="1400" dirty="0"/>
            </a:br>
            <a:r>
              <a:rPr lang="en-GB" altLang="zh-CN" sz="1400" dirty="0"/>
              <a:t>    y =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0.1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0.2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0.3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0.4</a:t>
            </a:r>
            <a:r>
              <a:rPr lang="en-GB" altLang="zh-CN" sz="1400" dirty="0"/>
              <a:t>]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 err="1"/>
              <a:t>estimator.fit</a:t>
            </a:r>
            <a:r>
              <a:rPr lang="en-GB" altLang="zh-CN" sz="1400" dirty="0"/>
              <a:t>(X, y)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 err="1"/>
              <a:t>myret</a:t>
            </a:r>
            <a:r>
              <a:rPr lang="en-GB" altLang="zh-CN" sz="1400" dirty="0"/>
              <a:t> = </a:t>
            </a:r>
            <a:r>
              <a:rPr lang="en-GB" altLang="zh-CN" sz="1400" dirty="0" err="1"/>
              <a:t>estimator.predict</a:t>
            </a:r>
            <a:r>
              <a:rPr lang="en-GB" altLang="zh-CN" sz="1400" dirty="0"/>
              <a:t>([[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10</a:t>
            </a:r>
            <a:r>
              <a:rPr lang="en-GB" altLang="zh-CN" sz="1400" dirty="0"/>
              <a:t>]])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myret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myret</a:t>
            </a:r>
            <a:r>
              <a:rPr lang="en-GB" altLang="zh-CN" sz="1400" dirty="0"/>
              <a:t>)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2195449" y="1646595"/>
            <a:ext cx="7223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KNN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回归</a:t>
            </a:r>
            <a:r>
              <a:rPr lang="en-GB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GB" altLang="zh-CN" i="1" dirty="0">
              <a:solidFill>
                <a:srgbClr val="212529"/>
              </a:solidFill>
              <a:latin typeface="-apple-system"/>
            </a:endParaRPr>
          </a:p>
          <a:p>
            <a:r>
              <a:rPr lang="en-GB" altLang="zh-CN" b="0" i="0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sklearn.neighbors.KNeighborsRegressor</a:t>
            </a:r>
            <a:r>
              <a:rPr lang="en-GB" altLang="zh-CN" b="0" i="0" dirty="0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altLang="zh-CN" b="0" i="0" dirty="0" err="1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n_neighbors</a:t>
            </a:r>
            <a:r>
              <a:rPr lang="en-GB" altLang="zh-CN" b="0" i="0" dirty="0">
                <a:solidFill>
                  <a:srgbClr val="212529"/>
                </a:solidFill>
                <a:effectLst/>
                <a:latin typeface="Courier New" panose="02070309020205020404" pitchFamily="49" charset="0"/>
              </a:rPr>
              <a:t>=5)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41858" y="2024501"/>
            <a:ext cx="8464042" cy="3756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）导入算法对象：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from </a:t>
            </a:r>
            <a:r>
              <a:rPr lang="en-US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sklearn.neighbors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import </a:t>
            </a:r>
            <a:r>
              <a:rPr lang="en-US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KNeighborsClassifier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----------------- </a:t>
            </a: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lang="en-US" altLang="zh-CN" sz="1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）构造数据：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es-E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 = [[0], [1], [2], [3]]</a:t>
            </a:r>
            <a:endParaRPr lang="es-E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s-E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y = [0, 0, 1, 1]</a:t>
            </a:r>
            <a:endParaRPr lang="es-E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s-E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s-E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）实例化算法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estimator = </a:t>
            </a:r>
            <a:r>
              <a:rPr lang="en-US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KNeighborsClassifier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US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n_neighbors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=2)  --------------------- </a:t>
            </a: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lang="en-US" altLang="zh-CN" sz="1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）训练模型并预测：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es-ES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estimator.fit</a:t>
            </a:r>
            <a:r>
              <a:rPr lang="es-E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(x, y) 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------------------------------------------------------- </a:t>
            </a: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lang="es-ES" altLang="zh-CN" sz="1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s-E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es-ES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estimator.predict</a:t>
            </a:r>
            <a:r>
              <a:rPr lang="es-E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([1]) 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--------------------------------------------------- </a:t>
            </a: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endParaRPr lang="en-US" altLang="zh-CN" sz="1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1858" y="1627039"/>
            <a:ext cx="415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以下关于</a:t>
            </a:r>
            <a:r>
              <a:rPr lang="en-US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r>
              <a:rPr lang="en-US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的使用有误的一项是？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24416" y="6064958"/>
            <a:ext cx="4649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。正确代码应为：</a:t>
            </a:r>
            <a:r>
              <a:rPr lang="en-US" altLang="zh-CN" sz="1400" b="1" dirty="0" err="1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estimator.predict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([[1]]) 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8728" y="795460"/>
            <a:ext cx="6104167" cy="554505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思想、分类和回归问题处理流程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分类、回归实现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距离度量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常用距离计算方法</a:t>
            </a:r>
            <a:endParaRPr kumimoji="1" lang="zh-CN" altLang="en-US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归一化、标准化、鸢尾花识别案例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超参数选择方法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交叉验证、网格搜索、手写数字识别案例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18832" y="389923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掌握欧氏距离的计算方法 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掌握曼哈顿距离的计算方法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了解切比雪夫距离的计算方法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了解闵可夫斯基距离的计算方法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距离度量 </a:t>
            </a:r>
            <a:r>
              <a:rPr kumimoji="1" lang="en-GB" altLang="zh-CN" dirty="0">
                <a:solidFill>
                  <a:schemeClr val="tx1"/>
                </a:solidFill>
              </a:rPr>
              <a:t>distance measure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–</a:t>
            </a:r>
            <a:r>
              <a:rPr kumimoji="1" lang="zh-CN" altLang="en-US" dirty="0">
                <a:solidFill>
                  <a:schemeClr val="tx1"/>
                </a:solidFill>
              </a:rPr>
              <a:t> 常见距离公式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99368" y="1294245"/>
            <a:ext cx="8483997" cy="4511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欧氏距离 </a:t>
            </a:r>
            <a:r>
              <a:rPr lang="en-GB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Euclidean Distance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 flipH="1">
            <a:off x="1590665" y="1638557"/>
            <a:ext cx="3632597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直观的距离度量方法，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两个点在空间中的距离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一般都是指欧氏距离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535" y="2394905"/>
            <a:ext cx="2027797" cy="19127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739" y="1664442"/>
            <a:ext cx="3122693" cy="2511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57" y="4451152"/>
            <a:ext cx="3574249" cy="3183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369" y="4447728"/>
            <a:ext cx="2410504" cy="3666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19" y="4809834"/>
            <a:ext cx="3958472" cy="3830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871" y="4757639"/>
            <a:ext cx="3211390" cy="3901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356" y="5262181"/>
            <a:ext cx="5421575" cy="3723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858" y="5109931"/>
            <a:ext cx="1645200" cy="5015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399460" y="5687734"/>
                <a:ext cx="7840901" cy="1006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举个例子：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ABCD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四点 </a:t>
                </a:r>
                <a:r>
                  <a:rPr lang="en-GB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X=[[1,1],[2,2],[3,3],[4,4]]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，计算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AB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AC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AD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BC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BD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距离</a:t>
                </a:r>
                <a:endPara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经计算得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AB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altLang="zh-CN" sz="16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altLang="zh-CN" sz="16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altLang="zh-CN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1.414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r>
                  <a:rPr lang="en-GB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 = 1.4142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r>
                  <a:rPr lang="en-GB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2.8284 	4.2426 	1.4142 	2.8284 	1.4142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60" y="5687734"/>
                <a:ext cx="7840901" cy="1006045"/>
              </a:xfrm>
              <a:prstGeom prst="rect">
                <a:avLst/>
              </a:prstGeom>
              <a:blipFill rotWithShape="1">
                <a:blip r:embed="rId9"/>
                <a:stretch>
                  <a:fillRect l="-7" t="-4" r="6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77215" y="656475"/>
            <a:ext cx="6104167" cy="5545050"/>
          </a:xfrm>
        </p:spPr>
        <p:txBody>
          <a:bodyPr/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算法简介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en-US" altLang="zh-CN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思想、分类和回归问题处理流程</a:t>
            </a:r>
            <a:endParaRPr lang="en-US" altLang="zh-CN" sz="1600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分类、回归实现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距离度量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常用距离计算方法</a:t>
            </a:r>
            <a:endParaRPr kumimoji="1"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归一化、标准化、鸢尾花识别案例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超参数选择方法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交叉验证、网格搜索、手写数字识别案例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距离度量 </a:t>
            </a:r>
            <a:r>
              <a:rPr kumimoji="1" lang="en-GB" altLang="zh-CN" dirty="0">
                <a:solidFill>
                  <a:schemeClr val="tx1"/>
                </a:solidFill>
              </a:rPr>
              <a:t>distance measure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–</a:t>
            </a:r>
            <a:r>
              <a:rPr kumimoji="1" lang="zh-CN" altLang="en-US" dirty="0">
                <a:solidFill>
                  <a:schemeClr val="tx1"/>
                </a:solidFill>
              </a:rPr>
              <a:t> 常见距离公式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99368" y="1294245"/>
            <a:ext cx="8483997" cy="4511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曼哈顿距离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(Manhattan Distance)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 flipH="1">
            <a:off x="1416979" y="1686506"/>
            <a:ext cx="8143580" cy="3808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    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也称为“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城市街区距离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”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City Block distance)</a:t>
            </a:r>
            <a:r>
              <a:rPr lang="zh-CN" alt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曼哈顿城市特点：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横平竖直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200428" y="2346750"/>
                <a:ext cx="3879811" cy="2185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举个例子：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ABCD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四点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X=[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[1,1],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[2,2],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[3,3],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[4,4]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]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AB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AC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AD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BC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BD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曼哈顿距离</a:t>
                </a:r>
                <a:endPara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经计算得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AB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d>
                      <m:dPr>
                        <m:begChr m:val="⌈"/>
                        <m:endChr m:val="⌉"/>
                        <m:ctrlPr>
                          <a:rPr kumimoji="0" lang="zh-CN" alt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/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/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 =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28" y="2346750"/>
                <a:ext cx="3879811" cy="2185214"/>
              </a:xfrm>
              <a:prstGeom prst="rect">
                <a:avLst/>
              </a:prstGeom>
              <a:blipFill rotWithShape="1">
                <a:blip r:embed="rId1"/>
                <a:stretch>
                  <a:fillRect l="-1" t="-19" r="16" b="-1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" y="2199611"/>
            <a:ext cx="6686270" cy="30698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48" y="5418091"/>
            <a:ext cx="4068067" cy="4738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17" y="5438115"/>
            <a:ext cx="2155767" cy="3224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88" y="6041014"/>
            <a:ext cx="4974590" cy="3370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958" y="5913533"/>
            <a:ext cx="1787714" cy="627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距离度量 </a:t>
            </a:r>
            <a:r>
              <a:rPr kumimoji="1" lang="en-GB" altLang="zh-CN" dirty="0">
                <a:solidFill>
                  <a:schemeClr val="tx1"/>
                </a:solidFill>
              </a:rPr>
              <a:t>distance measure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–</a:t>
            </a:r>
            <a:r>
              <a:rPr kumimoji="1" lang="zh-CN" altLang="en-US" dirty="0">
                <a:solidFill>
                  <a:schemeClr val="tx1"/>
                </a:solidFill>
              </a:rPr>
              <a:t> 常见距离公式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99368" y="1294245"/>
            <a:ext cx="8483997" cy="4511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切比雪夫距离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Chebyshev Distance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 flipH="1">
            <a:off x="1416979" y="1686506"/>
            <a:ext cx="8143580" cy="7040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国际象棋中，国王可以直行、横行、斜行，所以国王走一步可以移动到相邻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个方格中的任意一个。</a:t>
            </a:r>
            <a:endParaRPr lang="en-US" altLang="zh-CN" sz="14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国王从格子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x1,y1)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走到格子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x2,y2)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最少需要多少步？这个距离就叫切比雪夫距离。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200428" y="2346750"/>
                <a:ext cx="3879811" cy="2185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举个例子：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ABCD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四点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X=[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[1,1],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[2,2],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[3,3],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[4,4]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]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AB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AC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AD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BC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BD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曼哈顿距离</a:t>
                </a:r>
                <a:endPara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经计算得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AB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=max(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d>
                      <m:dPr>
                        <m:begChr m:val="⌈"/>
                        <m:endChr m:val="⌉"/>
                        <m:ctrlPr>
                          <a:rPr kumimoji="0" lang="zh-CN" alt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 =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28" y="2346750"/>
                <a:ext cx="3879811" cy="2185214"/>
              </a:xfrm>
              <a:prstGeom prst="rect">
                <a:avLst/>
              </a:prstGeom>
              <a:blipFill rotWithShape="1">
                <a:blip r:embed="rId1"/>
                <a:stretch>
                  <a:fillRect l="-1" t="-19" r="16" b="-1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79" y="2460639"/>
            <a:ext cx="6578941" cy="29546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79" y="5656598"/>
            <a:ext cx="3632541" cy="39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979" y="6120148"/>
            <a:ext cx="3856061" cy="34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328" y="5624321"/>
            <a:ext cx="2472570" cy="393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586" y="6120148"/>
            <a:ext cx="2405872" cy="41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距离度量 </a:t>
            </a:r>
            <a:r>
              <a:rPr kumimoji="1" lang="en-GB" altLang="zh-CN" dirty="0">
                <a:solidFill>
                  <a:schemeClr val="tx1"/>
                </a:solidFill>
              </a:rPr>
              <a:t>distance measure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–</a:t>
            </a:r>
            <a:r>
              <a:rPr kumimoji="1" lang="zh-CN" altLang="en-US" dirty="0">
                <a:solidFill>
                  <a:schemeClr val="tx1"/>
                </a:solidFill>
              </a:rPr>
              <a:t> 常见距离公式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99369" y="1395844"/>
            <a:ext cx="6797094" cy="12899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闵可夫斯基距离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Minkowski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Distance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闵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氏距离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276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不是一种新的距离的度量方式。</a:t>
            </a:r>
            <a:endParaRPr lang="zh-CN" altLang="en-US" sz="1600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276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是对多个距离度量公式的概括性的表述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276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12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92960" y="4193887"/>
          <a:ext cx="2062254" cy="768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" r:id="rId1" imgW="1295400" imgH="482600" progId="Equation.KSEE3">
                  <p:embed/>
                </p:oleObj>
              </mc:Choice>
              <mc:Fallback>
                <p:oleObj name="" r:id="rId1" imgW="1295400" imgH="482600" progId="Equation.KSEE3">
                  <p:embed/>
                  <p:pic>
                    <p:nvPicPr>
                      <p:cNvPr id="0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2960" y="4193887"/>
                        <a:ext cx="2062254" cy="76879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占位符 2"/>
          <p:cNvSpPr txBox="1"/>
          <p:nvPr/>
        </p:nvSpPr>
        <p:spPr>
          <a:xfrm>
            <a:off x="901991" y="2865307"/>
            <a:ext cx="5895049" cy="95607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维变量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a(x11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,x12,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x1n)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与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b(x21,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x22,…,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x2n)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间的闵可夫斯基距离定义为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56996" y="4340061"/>
            <a:ext cx="4492969" cy="167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其中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是一个变参数：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当 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p=1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时，就是曼哈顿距离；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当 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p=2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时，就是欧氏距离；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当 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p→∞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时，就是切比雪夫距离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 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的不同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，闵氏距离可表示某一类种的距离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20729" y="1910932"/>
            <a:ext cx="6034024" cy="708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、对于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维空间中的两个点 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a(x</a:t>
            </a:r>
            <a:r>
              <a:rPr lang="en-US" altLang="zh-CN" sz="1400" baseline="-250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11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x</a:t>
            </a:r>
            <a:r>
              <a:rPr lang="en-US" altLang="zh-CN" sz="1400" baseline="-250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12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…, x</a:t>
            </a:r>
            <a:r>
              <a:rPr lang="en-US" altLang="zh-CN" sz="1400" baseline="-250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1n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b(x</a:t>
            </a:r>
            <a:r>
              <a:rPr lang="en-US" altLang="zh-CN" sz="1400" baseline="-250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21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x</a:t>
            </a:r>
            <a:r>
              <a:rPr lang="en-US" altLang="zh-CN" sz="1400" baseline="-250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22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…, x</a:t>
            </a:r>
            <a:r>
              <a:rPr lang="en-US" altLang="zh-CN" sz="1400" baseline="-250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2n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来说，</a:t>
            </a:r>
            <a:endParaRPr lang="en-US" altLang="zh-CN" sz="14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下列哪个公式是闵可夫斯基距离的一般表达式？</a:t>
            </a:r>
            <a:endParaRPr lang="zh-CN" altLang="en-US" sz="14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2539183" y="3082377"/>
            <a:ext cx="573711" cy="452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50" y="2928318"/>
            <a:ext cx="1515680" cy="750970"/>
          </a:xfrm>
          <a:prstGeom prst="rect">
            <a:avLst/>
          </a:prstGeom>
        </p:spPr>
      </p:pic>
      <p:sp>
        <p:nvSpPr>
          <p:cNvPr id="8" name="矩形: 圆角 9"/>
          <p:cNvSpPr/>
          <p:nvPr/>
        </p:nvSpPr>
        <p:spPr>
          <a:xfrm>
            <a:off x="2539183" y="4173701"/>
            <a:ext cx="573711" cy="452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80" y="4058782"/>
            <a:ext cx="1515680" cy="682182"/>
          </a:xfrm>
          <a:prstGeom prst="rect">
            <a:avLst/>
          </a:prstGeom>
        </p:spPr>
      </p:pic>
      <p:sp>
        <p:nvSpPr>
          <p:cNvPr id="10" name="矩形: 圆角 11"/>
          <p:cNvSpPr/>
          <p:nvPr/>
        </p:nvSpPr>
        <p:spPr>
          <a:xfrm>
            <a:off x="5778368" y="3071570"/>
            <a:ext cx="571335" cy="464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64" y="3082377"/>
            <a:ext cx="1656184" cy="452343"/>
          </a:xfrm>
          <a:prstGeom prst="rect">
            <a:avLst/>
          </a:prstGeom>
        </p:spPr>
      </p:pic>
      <p:sp>
        <p:nvSpPr>
          <p:cNvPr id="12" name="矩形: 圆角 17"/>
          <p:cNvSpPr/>
          <p:nvPr/>
        </p:nvSpPr>
        <p:spPr>
          <a:xfrm>
            <a:off x="5778368" y="4173701"/>
            <a:ext cx="573711" cy="452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94" y="4082297"/>
            <a:ext cx="1743323" cy="63756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20384" y="5100885"/>
            <a:ext cx="4671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其中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Boston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距离，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是欧氏距离，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是切比雪夫距离。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23257" y="5113852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正确答案：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8728" y="795460"/>
            <a:ext cx="6104167" cy="554505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思想、分类和回归问题处理流程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分类、回归实现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距离度量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常用距离计算方法</a:t>
            </a:r>
            <a:endParaRPr kumimoji="1" lang="zh-CN" altLang="en-US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归一化、标准化、鸢尾花识别案例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超参数选择方法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交叉验证、网格搜索、手写数字识别案例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50141" y="5410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知道为什么进行归一化、标准化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能应用归一化</a:t>
            </a:r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处理数据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能应用标准化</a:t>
            </a:r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处理数据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KNN</a:t>
            </a:r>
            <a:r>
              <a:rPr lang="zh-CN" altLang="en-US" dirty="0">
                <a:solidFill>
                  <a:schemeClr val="tx1"/>
                </a:solidFill>
              </a:rPr>
              <a:t>算法进行鸢尾花分类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6650677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为什么做归一化和标准化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?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2"/>
          <p:cNvSpPr txBox="1"/>
          <p:nvPr/>
        </p:nvSpPr>
        <p:spPr>
          <a:xfrm flipH="1">
            <a:off x="1616056" y="1781058"/>
            <a:ext cx="7980118" cy="7040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特征的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单位或者大小相差较大，或者某特征的方差相比其他的特征要大出几个数量级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容易影响（支配）目标结果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，使得一些模型（算法）无法学习到其它的特征。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430551" y="2797528"/>
          <a:ext cx="5350444" cy="2646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305"/>
                <a:gridCol w="962700"/>
                <a:gridCol w="916763"/>
                <a:gridCol w="1168953"/>
                <a:gridCol w="1591723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号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身高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m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体重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kg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视力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0.2-2.0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健康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状况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1.70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67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1.5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0.8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1.75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70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1.76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68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1.80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1.8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1.81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44">
                <a:tc gridSpan="5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男子身高体重视力与健康关系表 健康为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 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不健康为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78702" y="1326810"/>
            <a:ext cx="8364294" cy="490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归一化：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通过对原始数据进行变换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把数据映射到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【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mi,mx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】(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默认为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[0,1])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55" y="1857595"/>
            <a:ext cx="1887795" cy="6125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11" y="1972315"/>
            <a:ext cx="2876550" cy="54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34" y="3163920"/>
            <a:ext cx="2464897" cy="12238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43" y="2938951"/>
            <a:ext cx="2733136" cy="1611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852" y="4587427"/>
            <a:ext cx="2509918" cy="4094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492" y="3014373"/>
            <a:ext cx="2930395" cy="146042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050464" y="3752234"/>
            <a:ext cx="429401" cy="27621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427063" y="3678011"/>
            <a:ext cx="429401" cy="27621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0776"/>
            <a:ext cx="7652791" cy="5016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数据归一化：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通过对原始数据进行变换把数据映射到</a:t>
            </a:r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【</a:t>
            </a:r>
            <a:r>
              <a:rPr lang="en-US" altLang="zh-CN" dirty="0" err="1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mi,mx</a:t>
            </a:r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】(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默认为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[0,1])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6576134" y="2204730"/>
            <a:ext cx="5375235" cy="375487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4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400" dirty="0" err="1"/>
              <a:t>numpy</a:t>
            </a:r>
            <a:r>
              <a:rPr lang="en-GB" altLang="zh-CN" sz="1400" dirty="0"/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</a:rPr>
              <a:t>as </a:t>
            </a:r>
            <a:r>
              <a:rPr lang="en-GB" altLang="zh-CN" sz="1400" dirty="0"/>
              <a:t>np</a:t>
            </a:r>
            <a:br>
              <a:rPr lang="en-GB" altLang="zh-CN" sz="1400" dirty="0"/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400" dirty="0" err="1"/>
              <a:t>sklearn.preprocessing</a:t>
            </a:r>
            <a:r>
              <a:rPr lang="en-GB" altLang="zh-CN" sz="1400" dirty="0"/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400" dirty="0" err="1"/>
              <a:t>MinMaxScaler</a:t>
            </a:r>
            <a:endParaRPr lang="en-GB" altLang="zh-CN" sz="1400" dirty="0"/>
          </a:p>
          <a:p>
            <a:pPr>
              <a:defRPr/>
            </a:pPr>
            <a:br>
              <a:rPr lang="en-GB" altLang="zh-CN" sz="1400" dirty="0"/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400" dirty="0">
                <a:solidFill>
                  <a:srgbClr val="00627A"/>
                </a:solidFill>
                <a:effectLst/>
              </a:rPr>
              <a:t>dm01_MinMaxScaler</a:t>
            </a:r>
            <a:r>
              <a:rPr lang="en-GB" altLang="zh-CN" sz="1400" dirty="0"/>
              <a:t>():</a:t>
            </a:r>
            <a:br>
              <a:rPr lang="en-GB" altLang="zh-CN" sz="1400" dirty="0"/>
            </a:br>
            <a:r>
              <a:rPr lang="zh-CN" altLang="en-US" sz="1400" dirty="0"/>
              <a:t> </a:t>
            </a:r>
            <a:r>
              <a:rPr lang="en-US" altLang="zh-CN" sz="1400" dirty="0"/>
              <a:t># 1. </a:t>
            </a:r>
            <a:r>
              <a:rPr lang="zh-CN" altLang="en-US" sz="1400" dirty="0"/>
              <a:t>准备数据</a:t>
            </a:r>
            <a:endParaRPr lang="zh-CN" altLang="en-US" sz="1400" dirty="0"/>
          </a:p>
          <a:p>
            <a:pPr>
              <a:defRPr/>
            </a:pPr>
            <a:r>
              <a:rPr lang="zh-CN" altLang="en-US" sz="1400" dirty="0"/>
              <a:t>    </a:t>
            </a:r>
            <a:r>
              <a:rPr lang="en-GB" altLang="zh-CN" sz="1400" dirty="0"/>
              <a:t>data = [[90, 2, 10, 40],</a:t>
            </a:r>
            <a:endParaRPr lang="en-GB" altLang="zh-CN" sz="1400" dirty="0"/>
          </a:p>
          <a:p>
            <a:pPr>
              <a:defRPr/>
            </a:pPr>
            <a:r>
              <a:rPr lang="en-GB" altLang="zh-CN" sz="1400" dirty="0"/>
              <a:t>            [60, 4, 15, 45],</a:t>
            </a:r>
            <a:endParaRPr lang="en-GB" altLang="zh-CN" sz="1400" dirty="0"/>
          </a:p>
          <a:p>
            <a:pPr>
              <a:defRPr/>
            </a:pPr>
            <a:r>
              <a:rPr lang="en-GB" altLang="zh-CN" sz="1400" dirty="0"/>
              <a:t>            [75, 3, 13, 46]]</a:t>
            </a:r>
            <a:endParaRPr lang="en-GB" altLang="zh-CN" sz="1400" dirty="0"/>
          </a:p>
          <a:p>
            <a:pPr>
              <a:defRPr/>
            </a:pPr>
            <a:endParaRPr lang="en-GB" altLang="zh-CN" sz="1400" dirty="0"/>
          </a:p>
          <a:p>
            <a:pPr>
              <a:defRPr/>
            </a:pPr>
            <a:r>
              <a:rPr lang="en-GB" altLang="zh-CN" sz="1400" dirty="0"/>
              <a:t>    # 2. </a:t>
            </a:r>
            <a:r>
              <a:rPr lang="zh-CN" altLang="en-US" sz="1400" dirty="0"/>
              <a:t>初始化归一化对象</a:t>
            </a:r>
            <a:endParaRPr lang="zh-CN" altLang="en-US" sz="1400" dirty="0"/>
          </a:p>
          <a:p>
            <a:pPr>
              <a:defRPr/>
            </a:pPr>
            <a:r>
              <a:rPr lang="zh-CN" altLang="en-US" sz="1400" dirty="0"/>
              <a:t>    </a:t>
            </a:r>
            <a:r>
              <a:rPr lang="en-GB" altLang="zh-CN" sz="1400" dirty="0"/>
              <a:t>transformer = </a:t>
            </a:r>
            <a:r>
              <a:rPr lang="en-GB" altLang="zh-CN" sz="1400" dirty="0" err="1"/>
              <a:t>MinMaxScaler</a:t>
            </a:r>
            <a:r>
              <a:rPr lang="en-GB" altLang="zh-CN" sz="1400" dirty="0"/>
              <a:t>()</a:t>
            </a:r>
            <a:endParaRPr lang="en-GB" altLang="zh-CN" sz="1400" dirty="0"/>
          </a:p>
          <a:p>
            <a:pPr>
              <a:defRPr/>
            </a:pPr>
            <a:endParaRPr lang="en-GB" altLang="zh-CN" sz="1400" dirty="0"/>
          </a:p>
          <a:p>
            <a:pPr>
              <a:defRPr/>
            </a:pPr>
            <a:r>
              <a:rPr lang="en-GB" altLang="zh-CN" sz="1400" dirty="0"/>
              <a:t>    # 3. </a:t>
            </a:r>
            <a:r>
              <a:rPr lang="zh-CN" altLang="en-US" sz="1400" dirty="0"/>
              <a:t>对原始特征进行变换</a:t>
            </a:r>
            <a:endParaRPr lang="zh-CN" altLang="en-US" sz="1400" dirty="0"/>
          </a:p>
          <a:p>
            <a:pPr>
              <a:defRPr/>
            </a:pPr>
            <a:r>
              <a:rPr lang="zh-CN" altLang="en-US" sz="1400" dirty="0"/>
              <a:t>    </a:t>
            </a:r>
            <a:r>
              <a:rPr lang="en-GB" altLang="zh-CN" sz="1400" dirty="0"/>
              <a:t>data = </a:t>
            </a:r>
            <a:r>
              <a:rPr lang="en-GB" altLang="zh-CN" sz="1400" dirty="0" err="1"/>
              <a:t>transformer.fit_transform</a:t>
            </a:r>
            <a:r>
              <a:rPr lang="en-GB" altLang="zh-CN" sz="1400" dirty="0"/>
              <a:t>(data)</a:t>
            </a:r>
            <a:endParaRPr lang="en-GB" altLang="zh-CN" sz="1400" dirty="0"/>
          </a:p>
          <a:p>
            <a:pPr>
              <a:defRPr/>
            </a:pPr>
            <a:endParaRPr lang="en-GB" altLang="zh-CN" sz="1400" dirty="0"/>
          </a:p>
          <a:p>
            <a:pPr>
              <a:defRPr/>
            </a:pPr>
            <a:r>
              <a:rPr lang="en-GB" altLang="zh-CN" sz="1400" dirty="0"/>
              <a:t>    # 4. </a:t>
            </a:r>
            <a:r>
              <a:rPr lang="zh-CN" altLang="en-US" sz="1400" dirty="0"/>
              <a:t>打印归一化后的结果</a:t>
            </a:r>
            <a:endParaRPr lang="zh-CN" altLang="en-US" sz="1400" dirty="0"/>
          </a:p>
          <a:p>
            <a:pPr>
              <a:defRPr/>
            </a:pPr>
            <a:r>
              <a:rPr lang="zh-CN" altLang="en-US" sz="1400" dirty="0"/>
              <a:t>    </a:t>
            </a:r>
            <a:r>
              <a:rPr lang="en-GB" altLang="zh-CN" sz="1400" dirty="0"/>
              <a:t>print(data)</a:t>
            </a:r>
            <a:endParaRPr lang="en-US" altLang="zh-CN" sz="1400" dirty="0"/>
          </a:p>
        </p:txBody>
      </p:sp>
      <p:sp>
        <p:nvSpPr>
          <p:cNvPr id="8" name="文本框 2"/>
          <p:cNvSpPr txBox="1"/>
          <p:nvPr/>
        </p:nvSpPr>
        <p:spPr>
          <a:xfrm flipH="1">
            <a:off x="710880" y="2916552"/>
            <a:ext cx="5694629" cy="102489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sklearn.preprocessing.MinMaxScaler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(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feature_range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=(0,1)… )</a:t>
            </a:r>
            <a:endParaRPr lang="en-GB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feature_range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缩放区间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fit_transform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(X)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将特征进行归一化缩放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710880" y="2508078"/>
            <a:ext cx="5375235" cy="5016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数据归一化</a:t>
            </a:r>
            <a:r>
              <a:rPr lang="en-US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：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179476"/>
            <a:ext cx="9072517" cy="517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数据标准化：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通过对原始数据进行标准化，转换为均值为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标准差为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的标准正态分布的数据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2755" y="1638551"/>
            <a:ext cx="2534061" cy="62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mean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为特征的平均值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σ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为特征的标准差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071" y="1750678"/>
            <a:ext cx="2055288" cy="499578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6096000" y="2633603"/>
            <a:ext cx="4805670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sklearn.preprocessing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StandardScaler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dm03_StandardScaler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():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对特征值进行标准化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1.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准备数据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 = [[90, 2, 10, 40],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[60, 4, 15, 45],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[75, 3, 13, 46]]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# 2.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初始化标准化对象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transformer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StandardScaler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# 3.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对原始特征进行变换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transformer.fit_transform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(data)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# 4.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打印归一化后的结果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print(data)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打印每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列数据的均值和标准差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transfer.mean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_--&gt;'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transfer.mean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transfer.var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_--&gt;'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transfer.var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_)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620044" y="3604325"/>
            <a:ext cx="5694629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sklearn.preprocessing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StandardScaler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endParaRPr lang="en-GB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fit_transform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(X)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将特征进行归一化缩放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620044" y="3195851"/>
            <a:ext cx="5375235" cy="5016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数据标准化</a:t>
            </a:r>
            <a:r>
              <a:rPr lang="en-US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：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理解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近邻算法的思想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知道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近邻算法分类流程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知道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近邻算法回归流程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63434" y="1332211"/>
            <a:ext cx="618856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正态分布是一种概率分布，大自然很多数据符合正态分布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963434" y="5197689"/>
            <a:ext cx="413799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正态分布的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法则（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68-95-99.7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法则）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1654" y="1791865"/>
            <a:ext cx="4830152" cy="89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也叫高斯分布，钟形分布。正态分布记作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N(</a:t>
            </a: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μ</a:t>
            </a:r>
            <a:r>
              <a:rPr lang="zh-CN" altLang="el-GR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σ )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μ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决定了其位置，其标准差</a:t>
            </a: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σ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决定了分布的幅度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μ = 0,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σ = 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时的正态分布是标准正态分布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963434" y="2843462"/>
                <a:ext cx="5329208" cy="715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b="1" dirty="0">
                            <a:solidFill>
                              <a:srgbClr val="333333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𝞼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是在概率论和统计方差衡量一组数据时离散程度的度量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    其中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为均值 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为数据总数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34" y="2843462"/>
                <a:ext cx="5329208" cy="715645"/>
              </a:xfrm>
              <a:prstGeom prst="rect">
                <a:avLst/>
              </a:prstGeom>
              <a:blipFill rotWithShape="1">
                <a:blip r:embed="rId1"/>
                <a:stretch>
                  <a:fillRect l="-3" t="-79" r="8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02" y="3498981"/>
            <a:ext cx="3872886" cy="6034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3434" y="4092787"/>
            <a:ext cx="423614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l-GR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标准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差</a:t>
            </a:r>
            <a:r>
              <a:rPr lang="el-GR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σ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是方差开根号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46" y="4534018"/>
            <a:ext cx="2725116" cy="5116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956" y="1198052"/>
            <a:ext cx="4225918" cy="229981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07" y="3866482"/>
            <a:ext cx="4809392" cy="22065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6732413" y="2854649"/>
            <a:ext cx="4714456" cy="858932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901797" y="2854649"/>
            <a:ext cx="4937553" cy="935934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814375" y="2754988"/>
            <a:ext cx="5092858" cy="2520397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728309" y="2406507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数据归一化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1040236" y="3162977"/>
            <a:ext cx="4641135" cy="232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出现异常点，影响了最大值和最小值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，那么结果显然会发生改变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应用场景：最大值与最小值非常容易受异常点影响，             鲁棒性较差，只适合传统精确小数据场景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sklearn.preprocessing.MinMaxScaler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 (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feature_range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=(0,1)… 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6633568" y="2754988"/>
            <a:ext cx="5092858" cy="2520396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48504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79617" y="2407991"/>
            <a:ext cx="2880000" cy="540000"/>
          </a:xfrm>
          <a:prstGeom prst="rect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数据标准化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6732413" y="3176238"/>
            <a:ext cx="4416278" cy="167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如果出现异常点，由于具有一定数据量，少量的异常点对于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平均值的影响并不大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应用场景：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适合现代嘈杂大数据场景。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以后就是用你了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）</a:t>
            </a:r>
            <a:endParaRPr lang="en-US" altLang="zh-CN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sklearn.preprocessing.StandardScaler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Arial" panose="020B0604020202020204" pitchFamily="34" charset="0"/>
              </a:rPr>
              <a:t>( 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2" name="矩形: 圆角 7"/>
          <p:cNvSpPr/>
          <p:nvPr/>
        </p:nvSpPr>
        <p:spPr>
          <a:xfrm>
            <a:off x="2723074" y="2604921"/>
            <a:ext cx="1706880" cy="431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30" y="2125749"/>
            <a:ext cx="2160240" cy="6886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680" y="2964809"/>
            <a:ext cx="2751569" cy="353287"/>
          </a:xfrm>
          <a:prstGeom prst="rect">
            <a:avLst/>
          </a:prstGeom>
        </p:spPr>
      </p:pic>
      <p:sp>
        <p:nvSpPr>
          <p:cNvPr id="8" name="左大括号 7"/>
          <p:cNvSpPr/>
          <p:nvPr/>
        </p:nvSpPr>
        <p:spPr>
          <a:xfrm>
            <a:off x="4619657" y="2499270"/>
            <a:ext cx="311078" cy="6474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11"/>
          <p:cNvSpPr/>
          <p:nvPr/>
        </p:nvSpPr>
        <p:spPr>
          <a:xfrm>
            <a:off x="2723074" y="4221260"/>
            <a:ext cx="1706880" cy="404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880" y="4098959"/>
            <a:ext cx="2019500" cy="6494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41940" y="4810160"/>
            <a:ext cx="6298519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的情况下，异常值对样本的均值和标准差的影响可以忽略不计。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（提示：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样本数量小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样本数量大）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00862" y="3601712"/>
            <a:ext cx="802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度量值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X’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容易受到样本中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的影响，鲁棒性差。（提示：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最大值最小值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4"/>
          <p:cNvCxnSpPr>
            <a:stCxn id="9" idx="3"/>
            <a:endCxn id="10" idx="1"/>
          </p:cNvCxnSpPr>
          <p:nvPr/>
        </p:nvCxnSpPr>
        <p:spPr>
          <a:xfrm>
            <a:off x="4429954" y="4423692"/>
            <a:ext cx="933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141688" y="19157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填空：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98832" y="5694772"/>
            <a:ext cx="31686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答案：① 最大值最小值；② 样本数量较大。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5" y="1709224"/>
            <a:ext cx="5717337" cy="22753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41" y="4189900"/>
            <a:ext cx="3769429" cy="2668100"/>
          </a:xfrm>
          <a:prstGeom prst="rect">
            <a:avLst/>
          </a:prstGeom>
        </p:spPr>
      </p:pic>
      <p:sp>
        <p:nvSpPr>
          <p:cNvPr id="11" name="文本占位符 5"/>
          <p:cNvSpPr txBox="1"/>
          <p:nvPr/>
        </p:nvSpPr>
        <p:spPr>
          <a:xfrm>
            <a:off x="7974345" y="2846910"/>
            <a:ext cx="2895646" cy="20666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实现流程：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 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获取数据集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 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数据基本处理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 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数据集预处理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数据标准化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 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机器学习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模型训练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</a:t>
            </a:r>
            <a:b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 5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模型评估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 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模型预测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加载鸢尾花数据集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693162" y="1503156"/>
            <a:ext cx="5375235" cy="461664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br>
              <a:rPr lang="en-GB" altLang="zh-CN" sz="1400" dirty="0"/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400" dirty="0" err="1"/>
              <a:t>sklearn.datasets</a:t>
            </a:r>
            <a:r>
              <a:rPr lang="en-GB" altLang="zh-CN" sz="1400" dirty="0"/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400" dirty="0" err="1"/>
              <a:t>load_iris</a:t>
            </a:r>
            <a:br>
              <a:rPr lang="en-GB" altLang="zh-CN" sz="1400"/>
            </a:br>
            <a:endParaRPr lang="en-US" altLang="zh-CN" sz="1400" i="1" dirty="0">
              <a:solidFill>
                <a:srgbClr val="8C8C8C"/>
              </a:solidFill>
              <a:effectLst/>
            </a:endParaRPr>
          </a:p>
          <a:p>
            <a:pPr>
              <a:defRPr/>
            </a:pPr>
            <a:r>
              <a:rPr lang="en-US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加载鸢尾花数据集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,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并显示属性 </a:t>
            </a:r>
            <a:r>
              <a:rPr lang="en-GB" altLang="zh-CN" sz="1400" i="1" dirty="0" err="1">
                <a:solidFill>
                  <a:srgbClr val="8C8C8C"/>
                </a:solidFill>
                <a:effectLst/>
              </a:rPr>
              <a:t>dataset.data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 .target .</a:t>
            </a:r>
            <a:r>
              <a:rPr lang="en-GB" altLang="zh-CN" sz="1400" i="1" dirty="0" err="1">
                <a:solidFill>
                  <a:srgbClr val="8C8C8C"/>
                </a:solidFill>
                <a:effectLst/>
              </a:rPr>
              <a:t>target_names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 .</a:t>
            </a:r>
            <a:r>
              <a:rPr lang="en-GB" altLang="zh-CN" sz="1400" i="1" dirty="0" err="1">
                <a:solidFill>
                  <a:srgbClr val="8C8C8C"/>
                </a:solidFill>
                <a:effectLst/>
              </a:rPr>
              <a:t>feature_names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 .DESCR</a:t>
            </a:r>
            <a:br>
              <a:rPr lang="en-GB" altLang="zh-CN" sz="1400" i="1" dirty="0">
                <a:solidFill>
                  <a:srgbClr val="8C8C8C"/>
                </a:solidFill>
                <a:effectLst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400" dirty="0">
                <a:solidFill>
                  <a:srgbClr val="00627A"/>
                </a:solidFill>
                <a:effectLst/>
              </a:rPr>
              <a:t>dm01_loadiris</a:t>
            </a:r>
            <a:r>
              <a:rPr lang="en-GB" altLang="zh-CN" sz="1400" dirty="0"/>
              <a:t>():</a:t>
            </a:r>
            <a:br>
              <a:rPr lang="en-GB" altLang="zh-CN" sz="1400" dirty="0"/>
            </a:b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加载数据集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 err="1"/>
              <a:t>mydataset</a:t>
            </a:r>
            <a:r>
              <a:rPr lang="en-GB" altLang="zh-CN" sz="1400" dirty="0"/>
              <a:t> = </a:t>
            </a:r>
            <a:r>
              <a:rPr lang="en-GB" altLang="zh-CN" sz="1400" dirty="0" err="1"/>
              <a:t>load_iris</a:t>
            </a:r>
            <a:r>
              <a:rPr lang="en-GB" altLang="zh-CN" sz="1400" dirty="0"/>
              <a:t>()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查看数据集信息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\n</a:t>
            </a:r>
            <a:r>
              <a:rPr lang="zh-CN" altLang="en-US" sz="1400" dirty="0">
                <a:solidFill>
                  <a:srgbClr val="067D17"/>
                </a:solidFill>
                <a:effectLst/>
              </a:rPr>
              <a:t>查看数据集信息</a:t>
            </a:r>
            <a:r>
              <a:rPr lang="en-US" altLang="zh-CN" sz="1400" dirty="0">
                <a:solidFill>
                  <a:srgbClr val="067D17"/>
                </a:solidFill>
                <a:effectLst/>
              </a:rPr>
              <a:t>--&gt;</a:t>
            </a:r>
            <a:r>
              <a:rPr lang="en-US" altLang="zh-CN" sz="1400" dirty="0">
                <a:solidFill>
                  <a:srgbClr val="0037A6"/>
                </a:solidFill>
                <a:effectLst/>
              </a:rPr>
              <a:t>\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n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mydataset.data</a:t>
            </a:r>
            <a:r>
              <a:rPr lang="en-GB" altLang="zh-CN" sz="1400" dirty="0"/>
              <a:t>[: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5</a:t>
            </a:r>
            <a:r>
              <a:rPr lang="en-GB" altLang="zh-CN" sz="1400" dirty="0"/>
              <a:t>])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查看目标值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mydataset.target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mydataset.target</a:t>
            </a:r>
            <a:r>
              <a:rPr lang="en-GB" altLang="zh-CN" sz="1400" dirty="0"/>
              <a:t>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查看目标值名字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mydataset.target_names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mydataset.target_names</a:t>
            </a:r>
            <a:r>
              <a:rPr lang="en-GB" altLang="zh-CN" sz="1400" dirty="0"/>
              <a:t>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查看特征名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mydataset.feature_names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mydataset.feature_names</a:t>
            </a:r>
            <a:r>
              <a:rPr lang="en-GB" altLang="zh-CN" sz="1400" dirty="0"/>
              <a:t>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查看数据集描述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</a:t>
            </a:r>
            <a:r>
              <a:rPr lang="en-GB" altLang="zh-CN" sz="1400" dirty="0" err="1">
                <a:solidFill>
                  <a:srgbClr val="0037A6"/>
                </a:solidFill>
                <a:effectLst/>
              </a:rPr>
              <a:t>n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mydataset.DESCR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mydataset.DESCR</a:t>
            </a:r>
            <a:r>
              <a:rPr lang="en-GB" altLang="zh-CN" sz="1400" dirty="0"/>
              <a:t>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数据文件路径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mydataset.filename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4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mydataset.filename</a:t>
            </a:r>
            <a:r>
              <a:rPr lang="en-GB" altLang="zh-CN" sz="1400" dirty="0"/>
              <a:t>)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加载鸢尾花数据集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648598" y="1723608"/>
            <a:ext cx="6167161" cy="452431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seaborn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sns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matplotlib.pyplot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pandas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pd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显示鸢尾花数据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dm02_showiris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():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载入鸢尾花数据集 并显示特征名称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en-GB" altLang="zh-CN" sz="1200" i="1" dirty="0" err="1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feature_names</a:t>
            </a:r>
            <a:b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mydataset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load_iris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mydataset.feature_names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把数据转换成</a:t>
            </a:r>
            <a:r>
              <a:rPr lang="en-GB" altLang="zh-CN" sz="1200" i="1" dirty="0" err="1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dataframe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格式 设置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data, columns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属性 目标值名称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iris_d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pd.DataFrame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mydataset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'data'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], </a:t>
            </a:r>
            <a:r>
              <a:rPr lang="en-GB" altLang="zh-CN" sz="1200" dirty="0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columns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mydataset.feature_names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iris_d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'Species'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mydataset.target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\</a:t>
            </a:r>
            <a:r>
              <a:rPr lang="en-GB" altLang="zh-CN" sz="1200" dirty="0" err="1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en-GB" altLang="zh-CN" sz="1200" dirty="0" err="1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iris_d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iris_d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col1 = 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'sepal length (cm)'</a:t>
            </a:r>
            <a:b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col2 = 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'petal width (cm)'</a:t>
            </a:r>
            <a:b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3 </a:t>
            </a:r>
            <a:r>
              <a:rPr lang="en-GB" altLang="zh-CN" sz="1200" i="1" dirty="0" err="1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sns.lmplot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显示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sns.lmplot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=col1, </a:t>
            </a:r>
            <a:r>
              <a:rPr lang="en-GB" altLang="zh-CN" sz="1200" dirty="0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=col2, </a:t>
            </a:r>
            <a:r>
              <a:rPr lang="en-GB" altLang="zh-CN" sz="1200" dirty="0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iris_d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hue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'Species'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fit_reg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plt.xlabel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(col1)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plt.ylabel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(col2)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plt.title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'iris'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plt.show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5072" y="2180491"/>
            <a:ext cx="4401105" cy="386812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59043" y="1139652"/>
            <a:ext cx="8364294" cy="51719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数据集划分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537094" y="2072054"/>
            <a:ext cx="6244571" cy="32316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sklearn.model_selection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train_test_split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数据集划分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dm03_traintest_split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加载数据集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mydataset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load_iris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划分数据集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train_test_split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mydataset.data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mydataset.target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test_size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random_state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22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数据总数量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len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mydataset.data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训练集中的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特征值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len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测试集中的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特征值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len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模型训练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5100512" y="1503156"/>
            <a:ext cx="6546501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dm04_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模型训练和预测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获取数据集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mydataset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load_iris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数据基本处理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mydataset.data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mydataset.target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test_size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0.2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22</a:t>
            </a:r>
            <a:r>
              <a:rPr lang="en-GB" altLang="zh-CN" sz="1200" dirty="0"/>
              <a:t>)</a:t>
            </a:r>
            <a:br>
              <a:rPr lang="en-GB" altLang="zh-CN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    # 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数据集预处理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数据标准化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transfer = </a:t>
            </a:r>
            <a:r>
              <a:rPr lang="en-GB" altLang="zh-CN" sz="1200" dirty="0" err="1"/>
              <a:t>StandardScaler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transfer.fit_transform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让测试集的均值和方法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转换测试集数据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;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模型训练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estimator = </a:t>
            </a:r>
            <a:r>
              <a:rPr lang="en-GB" altLang="zh-CN" sz="1200" dirty="0" err="1"/>
              <a:t>KNeighborsClassifier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n_neighbors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5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模型评估 直接计算准确率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100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个样本中模型预测对了多少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myscore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myscore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myscore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6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模型预测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需要对待预测数据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执行标准化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通过模型查看分类类别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--&gt;'</a:t>
            </a:r>
            <a:r>
              <a:rPr lang="en-US" altLang="zh-CN" sz="1200" dirty="0"/>
              <a:t>, </a:t>
            </a:r>
            <a:r>
              <a:rPr lang="en-GB" altLang="zh-CN" sz="1200" dirty="0" err="1"/>
              <a:t>estimator.classes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mydata</a:t>
            </a:r>
            <a:r>
              <a:rPr lang="en-GB" altLang="zh-CN" sz="1200" dirty="0"/>
              <a:t> =  [[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5.1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3.5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1.4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0.2</a:t>
            </a:r>
            <a:r>
              <a:rPr lang="en-GB" altLang="zh-CN" sz="1200" dirty="0"/>
              <a:t>],</a:t>
            </a:r>
            <a:br>
              <a:rPr lang="en-GB" altLang="zh-CN" sz="1200" dirty="0"/>
            </a:br>
            <a:r>
              <a:rPr lang="en-GB" altLang="zh-CN" sz="1200" dirty="0"/>
              <a:t>                [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4.6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3.1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1.5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0.2</a:t>
            </a:r>
            <a:r>
              <a:rPr lang="en-GB" altLang="zh-CN" sz="1200" dirty="0"/>
              <a:t>]]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mydata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mydata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mydata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mydata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mypred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mydata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mypred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mypred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mypred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estimator.predict_proba</a:t>
            </a:r>
            <a:r>
              <a:rPr lang="en-GB" altLang="zh-CN" sz="1200" dirty="0"/>
              <a:t>(</a:t>
            </a:r>
            <a:r>
              <a:rPr lang="en-GB" altLang="zh-CN" sz="1200" dirty="0" err="1"/>
              <a:t>mydata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mypred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mypred</a:t>
            </a:r>
            <a:r>
              <a:rPr lang="en-GB" altLang="zh-CN" sz="1200" dirty="0"/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40546" y="2006371"/>
            <a:ext cx="4646261" cy="95410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</a:t>
            </a:r>
            <a:r>
              <a:rPr lang="zh-CN" altLang="en-US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导入类库</a:t>
            </a:r>
            <a:endParaRPr lang="en-GB" altLang="zh-CN" sz="1400" dirty="0">
              <a:solidFill>
                <a:srgbClr val="0033B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sklearn.preprocessing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StandardScaler</a:t>
            </a:r>
            <a:b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sklearn.model_selection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train_test_split</a:t>
            </a:r>
            <a:b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sklearn.neighbors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KNeighborsClassifier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模型评估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172295" y="1914527"/>
            <a:ext cx="9222536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获取数据集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mydataset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load_iris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数据基本处理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mydataset.data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mydataset.target</a:t>
            </a:r>
            <a:r>
              <a:rPr lang="en-GB" altLang="zh-CN" sz="1200" dirty="0"/>
              <a:t>,</a:t>
            </a:r>
            <a:r>
              <a:rPr lang="zh-CN" altLang="en-US" sz="1200" dirty="0"/>
              <a:t>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test_size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0.2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22</a:t>
            </a:r>
            <a:r>
              <a:rPr lang="en-GB" altLang="zh-CN" sz="1200" dirty="0"/>
              <a:t>)</a:t>
            </a:r>
            <a:br>
              <a:rPr lang="en-GB" altLang="zh-CN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数据集预处理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数据标准化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/>
              <a:t>transfer = </a:t>
            </a:r>
            <a:r>
              <a:rPr lang="en-GB" altLang="zh-CN" sz="1200" dirty="0" err="1"/>
              <a:t>StandardScaler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 err="1"/>
              <a:t>x_train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transfer.fit_transform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让测试集的均值和方法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转换测试集数据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;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模型训练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/>
              <a:t>estimator = </a:t>
            </a:r>
            <a:r>
              <a:rPr lang="en-GB" altLang="zh-CN" sz="1200" dirty="0" err="1"/>
              <a:t>KNeighborsClassifier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n_neighbors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5-1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直接使用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score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函数 模型评估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100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个样本中模型预测对了多少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myscore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myscore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myscore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5-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2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利用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sklearn.metrics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包中的 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accuracy_score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方法</a:t>
            </a:r>
            <a:endParaRPr lang="en-US" altLang="zh-CN" sz="1200" i="1" dirty="0">
              <a:solidFill>
                <a:srgbClr val="8C8C8C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 err="1"/>
              <a:t>y_predict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myresult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accuracy_score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myresult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myresult</a:t>
            </a:r>
            <a:r>
              <a:rPr lang="en-GB" altLang="zh-CN" sz="1200" dirty="0"/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923080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鸢尾花数据集下载和使用 </a:t>
            </a:r>
            <a:endParaRPr kumimoji="1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1238070"/>
            <a:ext cx="675802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加载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数据集</a:t>
            </a: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mydataset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load_iris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en-GB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数据集属性</a:t>
            </a:r>
            <a:r>
              <a:rPr lang="zh-CN" alt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dataset.</a:t>
            </a:r>
            <a:r>
              <a:rPr lang="en-US" altLang="zh-CN" sz="1400" dirty="0" err="1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.target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target_names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.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feature_names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.DESCR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50736" y="2120020"/>
            <a:ext cx="325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案例的总体处理流程  </a:t>
            </a:r>
            <a:endParaRPr kumimoji="1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845178" y="2561009"/>
            <a:ext cx="605447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获取数据集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数据基本处理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特征工程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机器学习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模型训练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模型评估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36079" y="4083490"/>
            <a:ext cx="722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" panose="02000503000000020004" pitchFamily="2" charset="0"/>
              </a:rPr>
              <a:t>使用可视化加载和探索数据，以确定特征是否能将不同类别分开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6079" y="4698031"/>
            <a:ext cx="7167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" panose="02000503000000020004" pitchFamily="2" charset="0"/>
              </a:rPr>
              <a:t>通过标准化特征，并随机抽样到训练集和测试集来准备数据。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6079" y="5344361"/>
            <a:ext cx="722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" panose="02000503000000020004" pitchFamily="2" charset="0"/>
              </a:rPr>
              <a:t>通过统计学，利用准确率评估机器学习模型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595959"/>
                </a:solidFill>
              </a:rPr>
              <a:t>KNN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979193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Roboto" panose="02000000000000000000" pitchFamily="2" charset="0"/>
              </a:rPr>
              <a:t>K-</a:t>
            </a:r>
            <a:r>
              <a:rPr lang="zh-CN" altLang="en-US" dirty="0">
                <a:latin typeface="Roboto" panose="02000000000000000000" pitchFamily="2" charset="0"/>
              </a:rPr>
              <a:t>近邻算法（</a:t>
            </a:r>
            <a:r>
              <a:rPr lang="en-GB" altLang="zh-CN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 Nearest Neighbor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，简称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KNN</a:t>
            </a:r>
            <a:r>
              <a:rPr lang="zh-CN" altLang="en-US" dirty="0">
                <a:latin typeface="Roboto" panose="02000000000000000000" pitchFamily="2" charset="0"/>
              </a:rPr>
              <a:t>）。</a:t>
            </a:r>
            <a:r>
              <a:rPr lang="zh-CN" altLang="en-US" sz="1400" dirty="0">
                <a:latin typeface="Roboto" panose="02000000000000000000" pitchFamily="2" charset="0"/>
              </a:rPr>
              <a:t>比如：根据你的“邻居”来推断出你的类别</a:t>
            </a:r>
            <a:endParaRPr lang="en-US" altLang="zh-CN" dirty="0">
              <a:latin typeface="Roboto" panose="020000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4668" y="1810073"/>
            <a:ext cx="6499845" cy="3977629"/>
          </a:xfrm>
          <a:prstGeom prst="rect">
            <a:avLst/>
          </a:prstGeom>
        </p:spPr>
      </p:pic>
      <p:sp>
        <p:nvSpPr>
          <p:cNvPr id="5" name="文本占位符 2"/>
          <p:cNvSpPr txBox="1"/>
          <p:nvPr/>
        </p:nvSpPr>
        <p:spPr>
          <a:xfrm>
            <a:off x="946770" y="5867189"/>
            <a:ext cx="994118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Roboto" panose="02000000000000000000" pitchFamily="2" charset="0"/>
              </a:rPr>
              <a:t>KNN</a:t>
            </a:r>
            <a:r>
              <a:rPr lang="zh-CN" altLang="en-US" dirty="0">
                <a:latin typeface="Roboto" panose="02000000000000000000" pitchFamily="2" charset="0"/>
              </a:rPr>
              <a:t>算法思想：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如果一个样本在特征空间中的 </a:t>
            </a:r>
            <a:r>
              <a:rPr lang="en-GB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个最相似的样本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中的大多数属于某一个类别，则该样本也属于这个类别 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729248" y="6286680"/>
            <a:ext cx="388760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Roboto" panose="02000000000000000000" pitchFamily="2" charset="0"/>
              </a:rPr>
              <a:t>思考：如何确定样本的相似性？</a:t>
            </a:r>
            <a:endParaRPr lang="en-US" altLang="zh-CN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8728" y="795460"/>
            <a:ext cx="6104167" cy="554505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思想、分类和回归问题处理流程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r>
              <a:rPr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分类、回归实现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距离度量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常用距离计算方法</a:t>
            </a:r>
            <a:endParaRPr kumimoji="1" lang="zh-CN" altLang="en-US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特征预处理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归一化、标准化、鸢尾花识别案例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超参数选择方法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交叉验证、网格搜索、手写数字识别案例</a:t>
            </a:r>
            <a:endParaRPr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70705" y="534302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知道交叉验证是什么？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知道网格搜索是什么？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知道交叉验证网格搜索</a:t>
            </a:r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函数用法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能实践交叉验证网格搜索进行模型超参数调优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利用</a:t>
            </a:r>
            <a:r>
              <a:rPr lang="en-GB" altLang="zh-CN" dirty="0">
                <a:solidFill>
                  <a:schemeClr val="tx1"/>
                </a:solidFill>
              </a:rPr>
              <a:t>KNN</a:t>
            </a:r>
            <a:r>
              <a:rPr lang="zh-CN" altLang="en-US" dirty="0">
                <a:solidFill>
                  <a:schemeClr val="tx1"/>
                </a:solidFill>
              </a:rPr>
              <a:t>算法实现手写数字识别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63434" y="1332211"/>
            <a:ext cx="618856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什么是交叉验证？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2638" y="1763208"/>
            <a:ext cx="4830152" cy="62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是一种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数据集的分割方法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，将训练集划分为 </a:t>
            </a: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份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，拿一份做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验证集（测试集）、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n-1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份做训练集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996" y="2686760"/>
            <a:ext cx="4059321" cy="2203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8713" y="3680060"/>
            <a:ext cx="6083089" cy="1728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第一次：把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第一份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数据做验证集，其他数据做训练</a:t>
            </a:r>
            <a:endParaRPr lang="zh-CN" altLang="en-US" sz="12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第二次：把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第二份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数据做验证集，其他数据做训练</a:t>
            </a:r>
            <a:endParaRPr lang="zh-CN" altLang="en-US" sz="12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... 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以此类推，总共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次，评估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2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验证集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多次评估模型，取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平均值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做交叉验证为模型得分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685800" lvl="1" indent="-228600" algn="l">
              <a:lnSpc>
                <a:spcPct val="150000"/>
              </a:lnSpc>
              <a:buAutoNum type="arabicPeriod" startAt="5"/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k=5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模型得分最好，再使用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全部训练集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训练集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验证集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k=5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模型再训练一边，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再使用测试集对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k=5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模型做评估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57191" y="6017172"/>
            <a:ext cx="7794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交叉验证法，是划分数据集的一种方法，目的就是为了得到</a:t>
            </a:r>
            <a:r>
              <a:rPr lang="zh-CN" altLang="en-US" sz="16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更加准确可信的模型评分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186" y="3230491"/>
            <a:ext cx="5329208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交叉验证法原理：将数据集划分为 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cv=</a:t>
            </a:r>
            <a:r>
              <a:rPr lang="en-US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份</a:t>
            </a:r>
            <a:endParaRPr lang="zh-CN" altLang="en-US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网格搜索 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63434" y="1332211"/>
            <a:ext cx="618856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为什么需要网格搜索？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06645" y="1758708"/>
            <a:ext cx="8723944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模型有很多超参数，其能力也存在很大的差异。需要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手动产生很多超参数组合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，来训练模型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u="none" strike="noStrike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每组超参数都采用</a:t>
            </a:r>
            <a:r>
              <a:rPr lang="zh-CN" altLang="en-US" sz="1400" b="0" u="none" strike="noStrike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交叉验证评估</a:t>
            </a:r>
            <a:r>
              <a:rPr lang="zh-CN" altLang="en-US" sz="1400" b="0" u="none" strike="noStrike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，最后选出最优参数组合建立模型。</a:t>
            </a:r>
            <a:endParaRPr lang="en-US" altLang="zh-CN" sz="1400" b="0" u="none" strike="noStrike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3434" y="3200150"/>
            <a:ext cx="5638984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网格搜索是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模型调参的有力工具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。寻找最优超参数的工具！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234" y="3557754"/>
            <a:ext cx="8358091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只需要将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若干参数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传递给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网格搜索对象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，它自动帮我们完成不同超参数的组合、模型训练、模型评估，最终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返回一组最优的超参数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434" y="4719199"/>
            <a:ext cx="5638984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网格搜索 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+ 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交叉验证的</a:t>
            </a:r>
            <a:r>
              <a:rPr lang="zh-CN" altLang="en-US" sz="14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强力组合 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(</a:t>
            </a:r>
            <a:r>
              <a:rPr lang="zh-CN" altLang="en-US" sz="1400" b="1" dirty="0">
                <a:solidFill>
                  <a:srgbClr val="333333"/>
                </a:solidFill>
                <a:latin typeface="Open Sans" panose="020B0606030504020204" pitchFamily="34" charset="0"/>
              </a:rPr>
              <a:t>模型选择和调优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06645" y="5105767"/>
            <a:ext cx="8242680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交叉验证解决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模型的数据输入问题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数据集划分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得到更可靠的模型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网格搜索解决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超参数的组合</a:t>
            </a:r>
            <a:endParaRPr lang="en-US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两个组合再一起形成一个模型参数调优的解决方案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交叉验证网格搜索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和应用举例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63434" y="1332211"/>
            <a:ext cx="6188561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交叉验证网格搜索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174" y="1899097"/>
            <a:ext cx="7772400" cy="42743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算法对鸢尾花分类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交叉验证网格搜索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171660" y="1765053"/>
            <a:ext cx="5571218" cy="470898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0033B3"/>
                </a:solidFill>
                <a:effectLst/>
              </a:rPr>
              <a:t>f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rom </a:t>
            </a:r>
            <a:r>
              <a:rPr lang="en-GB" altLang="zh-CN" sz="1200" dirty="0" err="1"/>
              <a:t>sklearn.datasets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load_iris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matplotlib.pyplot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as </a:t>
            </a:r>
            <a:r>
              <a:rPr lang="en-GB" altLang="zh-CN" sz="1200" dirty="0" err="1"/>
              <a:t>plt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/>
              <a:t>pandas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as </a:t>
            </a:r>
            <a:r>
              <a:rPr lang="en-GB" altLang="zh-CN" sz="1200" dirty="0"/>
              <a:t>pd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sklearn.model_selection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train_test_split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sklearn.preprocessing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StandardScaler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sklearn.model_selection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GridSearchCV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sklearn.neighbors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KNeighborsClassifier</a:t>
            </a: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鸢尾花</a:t>
            </a:r>
            <a:r>
              <a:rPr lang="en-GB" altLang="zh-CN" sz="1200" dirty="0" err="1">
                <a:solidFill>
                  <a:srgbClr val="00627A"/>
                </a:solidFill>
                <a:effectLst/>
              </a:rPr>
              <a:t>knn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分类</a:t>
            </a:r>
            <a:r>
              <a:rPr lang="en-US" altLang="zh-CN" sz="1200" dirty="0">
                <a:solidFill>
                  <a:srgbClr val="00627A"/>
                </a:solidFill>
                <a:effectLst/>
              </a:rPr>
              <a:t>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交叉验证网格搜索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获取数据集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mydataset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load_iris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数据基本处理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划分数据集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 ,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mydataset.data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mydataset.target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test_size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0.2</a:t>
            </a:r>
            <a:r>
              <a:rPr lang="en-GB" altLang="zh-CN" sz="1200" dirty="0"/>
              <a:t>,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22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数据集预处理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数据标准化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transfer = </a:t>
            </a:r>
            <a:r>
              <a:rPr lang="en-GB" altLang="zh-CN" sz="1200" dirty="0" err="1"/>
              <a:t>StandardScaler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transfer.fit_transform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模型训练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estimator = </a:t>
            </a:r>
            <a:r>
              <a:rPr lang="en-GB" altLang="zh-CN" sz="1200" dirty="0" err="1"/>
              <a:t>KNeighborsClassifier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'estimator--&gt;'</a:t>
            </a:r>
            <a:r>
              <a:rPr lang="en-GB" altLang="zh-CN" sz="1200" dirty="0"/>
              <a:t>, estimator)</a:t>
            </a:r>
            <a:br>
              <a:rPr lang="en-GB" altLang="zh-CN" sz="1200" dirty="0"/>
            </a:b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5843914" y="1765052"/>
            <a:ext cx="5571218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rgbClr val="8C8C8C"/>
                </a:solidFill>
                <a:effectLst/>
              </a:rPr>
              <a:t># 4-2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使用校验验证网格搜索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param_grid</a:t>
            </a:r>
            <a:r>
              <a:rPr lang="en-GB" altLang="zh-CN" sz="1200" dirty="0"/>
              <a:t> = {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n_neighbors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/>
              <a:t>:[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,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200" dirty="0"/>
              <a:t>,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5</a:t>
            </a:r>
            <a:r>
              <a:rPr lang="en-GB" altLang="zh-CN" sz="1200" dirty="0"/>
              <a:t>,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7</a:t>
            </a:r>
            <a:r>
              <a:rPr lang="en-GB" altLang="zh-CN" sz="1200" dirty="0"/>
              <a:t>]}</a:t>
            </a: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输入一个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estimator,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出来一个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estimator(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功能变的强大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/>
              <a:t>estimator = </a:t>
            </a:r>
            <a:r>
              <a:rPr lang="en-GB" altLang="zh-CN" sz="1200" dirty="0" err="1"/>
              <a:t>GridSearchCV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estimator</a:t>
            </a:r>
            <a:r>
              <a:rPr lang="en-GB" altLang="zh-CN" sz="1200" dirty="0"/>
              <a:t>=estimator,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param_grid</a:t>
            </a:r>
            <a:r>
              <a:rPr lang="en-GB" altLang="zh-CN" sz="1200" dirty="0"/>
              <a:t>=</a:t>
            </a:r>
            <a:r>
              <a:rPr lang="en-GB" altLang="zh-CN" sz="1200" dirty="0" err="1"/>
              <a:t>param_grid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cv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5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个模型 每个模型进行网格搜素找到做好的模型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# 4-3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交叉验证网格搜索结果查看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estimator.best_score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_ .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best_estimator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_ .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best_params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_ .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cv_results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_</a:t>
            </a:r>
            <a:br>
              <a:rPr lang="en-GB" altLang="zh-CN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estimator.best_score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_---'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estimator.best_score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estimator.best_estimator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_---'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estimator.best_estimator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estimator.best_params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_---'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estimator.best_params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estimator.cv_results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_---'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estimator.cv_results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4-4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保存交叉验证结果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myret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pd.DataFrame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estimator.cv_results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r>
              <a:rPr lang="en-GB" altLang="zh-CN" sz="1200" dirty="0" err="1"/>
              <a:t>myret.to_csv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path_or_buf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'./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mygridsearchcv.csv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# 5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模型评估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 err="1"/>
              <a:t>myscore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myscore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myscore</a:t>
            </a:r>
            <a:r>
              <a:rPr lang="en-GB" altLang="zh-CN" sz="1200" dirty="0"/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3944" y="2013200"/>
            <a:ext cx="4166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、交叉验证和网格搜索的目的是什么？（多选题）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26002" y="2449842"/>
            <a:ext cx="66527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）为了让被评估的模型更加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准确可信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，一般会使用交叉验证网格搜索去完成任务。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）有些算法模型本身自带较多的超参数，无法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高效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的去筛选比较合适的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超参数组合。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）使用交叉验证和网格搜索可以提升模型的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可信度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和查找最佳参数组合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效率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）仅交叉验证功能能够提升模型的准确率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41118" y="5524148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正确答案：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498918" y="3654452"/>
            <a:ext cx="7194164" cy="12979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b="0" i="0" dirty="0">
                <a:effectLst/>
                <a:latin typeface="Roboto" panose="02000000000000000000" pitchFamily="2" charset="0"/>
              </a:rPr>
              <a:t>MNIST</a:t>
            </a:r>
            <a:r>
              <a:rPr lang="zh-CN" altLang="en-US" sz="1600" b="0" i="0" dirty="0">
                <a:effectLst/>
                <a:latin typeface="Roboto" panose="02000000000000000000" pitchFamily="2" charset="0"/>
              </a:rPr>
              <a:t>手写数字识别 </a:t>
            </a:r>
            <a:endParaRPr lang="en-US" altLang="zh-CN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1999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年发布，成为分类算法基准测试的基础</a:t>
            </a:r>
            <a:endParaRPr lang="en-US" altLang="zh-CN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b="0" i="0" dirty="0">
                <a:effectLst/>
                <a:latin typeface="Roboto" panose="02000000000000000000" pitchFamily="2" charset="0"/>
              </a:rPr>
              <a:t>MNIST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仍然是研究人员和学习者的可靠资源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488885" y="3212733"/>
            <a:ext cx="134475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已知数据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算法实现手写数字识别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3494275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609250" y="5046505"/>
            <a:ext cx="134475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5"/>
          <p:cNvSpPr txBox="1"/>
          <p:nvPr/>
        </p:nvSpPr>
        <p:spPr>
          <a:xfrm>
            <a:off x="2081747" y="5563695"/>
            <a:ext cx="6962862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从数万个手写图像的数据集中正确识别数字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2295" y="1768974"/>
            <a:ext cx="55118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466856" y="1643937"/>
            <a:ext cx="7491227" cy="2690582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数据文件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train.csv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test.csv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包含从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9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的手绘数字的灰度图像。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每个图像高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28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像素，宽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28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像素，共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784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个像素。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每个像素取值范围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[0,255]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，取值越大意味着该像素颜色越深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训练数据集（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train.csv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）共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785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列。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第一列为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标签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，为该图片对应的手写数字。其余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784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列为该图像的像素值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5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训练集中的特征名称均有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pixel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前缀，后面的数字（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[0,783])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代表了像素的序号。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488885" y="1672696"/>
            <a:ext cx="134475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数据介绍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算法实现手写数字识别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870" y="4475300"/>
            <a:ext cx="7772400" cy="216134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算法实现手写数字识别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6354442" y="1244561"/>
            <a:ext cx="4900773" cy="54476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matplotlib.pyplot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pandas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pd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sklearn.model_selection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train_test_split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sklearn.neighbors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KNeighborsClassifier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joblib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collections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Counter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endParaRPr lang="en-GB" altLang="zh-CN" sz="1200" dirty="0">
              <a:solidFill>
                <a:srgbClr val="0033B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</a:t>
            </a:r>
            <a:r>
              <a:rPr lang="en-GB" altLang="zh-CN" sz="1200" dirty="0" err="1">
                <a:solidFill>
                  <a:srgbClr val="00627A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show_digit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idx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):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加载数据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pd.read_csv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‘data/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手写数字识别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csv’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if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idx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&lt;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or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idx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&gt; </a:t>
            </a:r>
            <a:r>
              <a:rPr lang="en-GB" altLang="zh-CN" sz="1200" dirty="0" err="1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len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(data) -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return</a:t>
            </a:r>
            <a:b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打印数据基本信息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data.iloc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[:,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:]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y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data.iloc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[:,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数据基本信息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:’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x.shape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类别数据比例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:’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Counter(y))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当前数字的标签为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:’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y[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idx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显示指定的图片 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修改为</a:t>
            </a:r>
            <a:r>
              <a:rPr lang="en-GB" altLang="zh-CN" sz="1200" i="1" dirty="0" err="1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ndarray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类型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data_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x.iloc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idx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].values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将数据形状修改为 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28*28</a:t>
            </a:r>
            <a:b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data_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data_.reshape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28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28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关闭坐标轴标签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plt.axis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‘off’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显示图像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plt.imshow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(data_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cmap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=‘gray’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plt.show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818" y="2072054"/>
            <a:ext cx="3255616" cy="32832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en-GB" altLang="zh-CN" dirty="0">
                <a:solidFill>
                  <a:srgbClr val="595959"/>
                </a:solidFill>
              </a:rPr>
              <a:t>K-</a:t>
            </a:r>
            <a:r>
              <a:rPr kumimoji="1" lang="zh-CN" altLang="en-US" dirty="0">
                <a:solidFill>
                  <a:srgbClr val="595959"/>
                </a:solidFill>
              </a:rPr>
              <a:t>近邻算法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9313" y="1206561"/>
            <a:ext cx="7159739" cy="6926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样本相似性：样本都是属于一个任务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的。样本距离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越近则越相似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近邻算法预测电影类型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888639" y="2066545"/>
          <a:ext cx="5972460" cy="3083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04"/>
                <a:gridCol w="1265173"/>
                <a:gridCol w="953375"/>
                <a:gridCol w="1037617"/>
                <a:gridCol w="996009"/>
                <a:gridCol w="1066382"/>
              </a:tblGrid>
              <a:tr h="2637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电影名称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搞笑镜头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拥抱镜头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打斗镜头</a:t>
                      </a:r>
                      <a:endParaRPr lang="zh-CN" altLang="en-US" sz="101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电影类型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9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功夫熊猫</a:t>
                      </a:r>
                      <a:endParaRPr lang="zh-CN" altLang="en-US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44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叶问</a:t>
                      </a: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9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伦敦陷落</a:t>
                      </a:r>
                      <a:endParaRPr lang="zh-CN" altLang="en-US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4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代理情人</a:t>
                      </a:r>
                      <a:endParaRPr lang="zh-CN" altLang="en-US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爱情片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9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新步步惊心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爱情片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4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谍影重重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9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功夫熊猫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44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美人鱼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9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宝贝当家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534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唐人街探案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975" y="2021194"/>
            <a:ext cx="3838519" cy="29116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91" y="5208812"/>
            <a:ext cx="3574249" cy="3183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14" y="5139399"/>
            <a:ext cx="2410504" cy="3666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53" y="5642909"/>
            <a:ext cx="3958472" cy="3830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25" y="5534153"/>
            <a:ext cx="3211390" cy="3901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90" y="6076401"/>
            <a:ext cx="5421575" cy="3723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852" y="6018420"/>
            <a:ext cx="1645200" cy="50158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 txBox="1"/>
          <p:nvPr/>
        </p:nvSpPr>
        <p:spPr>
          <a:xfrm>
            <a:off x="1237024" y="1655932"/>
            <a:ext cx="2539846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训练模型，程序效果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算法实现手写数字识别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669533" y="2072054"/>
            <a:ext cx="6332576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</a:t>
            </a:r>
            <a:r>
              <a:rPr lang="en-GB" altLang="zh-CN" sz="1200" dirty="0" err="1">
                <a:solidFill>
                  <a:srgbClr val="00627A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train_model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():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加载手写数字数据集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pd.read_csv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'data/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手写数字识别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csv'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数据预处理 归一化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data.iloc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[:,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:] /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255</a:t>
            </a:r>
            <a:b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data.iloc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[:, 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分割数据集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split_data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train_test_split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(x, y, </a:t>
            </a:r>
            <a:r>
              <a:rPr lang="en-GB" altLang="zh-CN" sz="1200" dirty="0" err="1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test_size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0.2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stratify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=y, </a:t>
            </a:r>
            <a:r>
              <a:rPr lang="en-GB" altLang="zh-CN" sz="1200" dirty="0" err="1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random_state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split_data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模型训练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KNeighborsClassifier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n_neighbors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estimator.fit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5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模型评估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acc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estimator.score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测试集准确率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%.2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f'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% acc)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6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模型保存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joblib.dump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(estimator, 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'model/</a:t>
            </a:r>
            <a:r>
              <a:rPr lang="en-GB" altLang="zh-CN" sz="1200" dirty="0" err="1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knn.pth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 txBox="1"/>
          <p:nvPr/>
        </p:nvSpPr>
        <p:spPr>
          <a:xfrm>
            <a:off x="1237024" y="1655932"/>
            <a:ext cx="2539846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模型测试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，程序效果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标题 2"/>
          <p:cNvSpPr txBox="1"/>
          <p:nvPr/>
        </p:nvSpPr>
        <p:spPr>
          <a:xfrm>
            <a:off x="2172295" y="985966"/>
            <a:ext cx="8364294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利用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算法实现手写数字识别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 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三角形 17"/>
          <p:cNvSpPr/>
          <p:nvPr/>
        </p:nvSpPr>
        <p:spPr>
          <a:xfrm rot="2651319">
            <a:off x="3473471" y="195423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506947" y="2309273"/>
            <a:ext cx="4754999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</a:t>
            </a:r>
            <a:r>
              <a:rPr lang="en-GB" altLang="zh-CN" sz="1200" dirty="0" err="1">
                <a:solidFill>
                  <a:srgbClr val="00627A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test_model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():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读取图片数据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img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plt.imread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'data/</a:t>
            </a:r>
            <a:r>
              <a:rPr lang="en-GB" altLang="zh-CN" sz="1200" dirty="0" err="1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demo.png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plt.imshow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img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加载模型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joblib.load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'model/</a:t>
            </a:r>
            <a:r>
              <a:rPr lang="en-GB" altLang="zh-CN" sz="1200" dirty="0" err="1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knn.pth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预测图片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knn.predict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img.reshape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-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您绘制的数字是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:'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en-GB" altLang="zh-CN" sz="12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en-GB" altLang="zh-CN" dirty="0">
                <a:solidFill>
                  <a:srgbClr val="595959"/>
                </a:solidFill>
              </a:rPr>
              <a:t>K-</a:t>
            </a:r>
            <a:r>
              <a:rPr kumimoji="1" lang="zh-CN" altLang="en-US" dirty="0">
                <a:solidFill>
                  <a:srgbClr val="595959"/>
                </a:solidFill>
              </a:rPr>
              <a:t>近邻算法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graphicFrame>
        <p:nvGraphicFramePr>
          <p:cNvPr id="2" name="对象 11"/>
          <p:cNvGraphicFramePr/>
          <p:nvPr/>
        </p:nvGraphicFramePr>
        <p:xfrm>
          <a:off x="8305015" y="2072112"/>
          <a:ext cx="2272291" cy="902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" r:id="rId1" imgW="1193800" imgH="482600" progId="Equation.KSEE3">
                  <p:embed/>
                </p:oleObj>
              </mc:Choice>
              <mc:Fallback>
                <p:oleObj name="" r:id="rId1" imgW="1193800" imgH="482600" progId="Equation.KSEE3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05015" y="2072112"/>
                        <a:ext cx="2272291" cy="90286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8729364" y="3077166"/>
            <a:ext cx="3572" cy="7036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404009" y="3743062"/>
          <a:ext cx="2900191" cy="99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" r:id="rId3" imgW="1993900" imgH="685800" progId="Equation.KSEE3">
                  <p:embed/>
                </p:oleObj>
              </mc:Choice>
              <mc:Fallback>
                <p:oleObj name="" r:id="rId3" imgW="1993900" imgH="685800" progId="Equation.KSEE3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04009" y="3743062"/>
                        <a:ext cx="2900191" cy="998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5"/>
          <p:cNvSpPr txBox="1"/>
          <p:nvPr/>
        </p:nvSpPr>
        <p:spPr>
          <a:xfrm>
            <a:off x="8932757" y="3157384"/>
            <a:ext cx="2184797" cy="5770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50" b="1" dirty="0">
                <a:solidFill>
                  <a:schemeClr val="tx2"/>
                </a:solidFill>
                <a:latin typeface="Lato Light" charset="0"/>
              </a:rPr>
              <a:t>《唐人街探案》</a:t>
            </a:r>
            <a:endParaRPr lang="en-US" altLang="zh-CN" sz="1050" b="1" dirty="0">
              <a:solidFill>
                <a:schemeClr val="tx2"/>
              </a:solidFill>
              <a:latin typeface="Lato Light" charset="0"/>
            </a:endParaRPr>
          </a:p>
          <a:p>
            <a:r>
              <a:rPr lang="zh-CN" altLang="en-US" sz="1050" b="1" dirty="0">
                <a:solidFill>
                  <a:schemeClr val="tx2"/>
                </a:solidFill>
                <a:latin typeface="Lato Light" charset="0"/>
              </a:rPr>
              <a:t>    </a:t>
            </a:r>
            <a:r>
              <a:rPr lang="en-US" altLang="zh-CN" sz="1050" b="1" dirty="0">
                <a:solidFill>
                  <a:schemeClr val="tx2"/>
                </a:solidFill>
                <a:latin typeface="Lato Light" charset="0"/>
              </a:rPr>
              <a:t>VS</a:t>
            </a:r>
            <a:endParaRPr lang="en-US" altLang="zh-CN" sz="1050" b="1" dirty="0">
              <a:solidFill>
                <a:schemeClr val="tx2"/>
              </a:solidFill>
              <a:latin typeface="Lato Light" charset="0"/>
            </a:endParaRPr>
          </a:p>
          <a:p>
            <a:r>
              <a:rPr lang="zh-CN" altLang="en-US" sz="1050" b="1" dirty="0">
                <a:solidFill>
                  <a:schemeClr val="tx2"/>
                </a:solidFill>
                <a:latin typeface="Lato Light" charset="0"/>
              </a:rPr>
              <a:t>《伦敦陷落》</a:t>
            </a:r>
            <a:endParaRPr lang="zh-CN" altLang="en-US" sz="1050" b="1" dirty="0">
              <a:solidFill>
                <a:schemeClr val="tx2"/>
              </a:solidFill>
              <a:latin typeface="Lato Light" charset="0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1155177" y="5436619"/>
            <a:ext cx="7248832" cy="808626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accent2">
                    <a:lumMod val="75000"/>
                  </a:schemeClr>
                </a:solidFill>
              </a:rPr>
              <a:t>分别计算</a:t>
            </a:r>
            <a:r>
              <a:rPr kumimoji="1" lang="en-US" altLang="zh-CN" sz="1600" dirty="0">
                <a:solidFill>
                  <a:srgbClr val="595959"/>
                </a:solidFill>
              </a:rPr>
              <a:t>10</a:t>
            </a:r>
            <a:r>
              <a:rPr kumimoji="1" lang="zh-CN" altLang="en-US" sz="1600" dirty="0">
                <a:solidFill>
                  <a:srgbClr val="595959"/>
                </a:solidFill>
              </a:rPr>
              <a:t>号电影与前</a:t>
            </a:r>
            <a:r>
              <a:rPr kumimoji="1" lang="en-US" altLang="zh-CN" sz="1600" dirty="0">
                <a:solidFill>
                  <a:srgbClr val="595959"/>
                </a:solidFill>
              </a:rPr>
              <a:t>9</a:t>
            </a:r>
            <a:r>
              <a:rPr kumimoji="1" lang="zh-CN" altLang="en-US" sz="1600" dirty="0">
                <a:solidFill>
                  <a:srgbClr val="595959"/>
                </a:solidFill>
              </a:rPr>
              <a:t>个电影的距离</a:t>
            </a:r>
            <a:endParaRPr kumimoji="1" lang="en-US" altLang="zh-CN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595959"/>
                </a:solidFill>
              </a:rPr>
              <a:t>k=5</a:t>
            </a:r>
            <a:r>
              <a:rPr kumimoji="1" lang="zh-CN" altLang="en-US" sz="1600" dirty="0">
                <a:solidFill>
                  <a:srgbClr val="595959"/>
                </a:solidFill>
              </a:rPr>
              <a:t>找到最相似的电影类别，来决定</a:t>
            </a:r>
            <a:r>
              <a:rPr kumimoji="1" lang="en-US" altLang="zh-CN" sz="1600" dirty="0">
                <a:solidFill>
                  <a:srgbClr val="595959"/>
                </a:solidFill>
              </a:rPr>
              <a:t>10</a:t>
            </a:r>
            <a:r>
              <a:rPr kumimoji="1" lang="zh-CN" altLang="en-US" sz="1600" dirty="0">
                <a:solidFill>
                  <a:srgbClr val="595959"/>
                </a:solidFill>
              </a:rPr>
              <a:t>号电影的类别</a:t>
            </a:r>
            <a:endParaRPr kumimoji="1" lang="en-US" altLang="zh-CN" sz="1600" dirty="0">
              <a:solidFill>
                <a:srgbClr val="595959"/>
              </a:solidFill>
            </a:endParaRPr>
          </a:p>
        </p:txBody>
      </p:sp>
      <p:graphicFrame>
        <p:nvGraphicFramePr>
          <p:cNvPr id="22" name="表格 21"/>
          <p:cNvGraphicFramePr/>
          <p:nvPr/>
        </p:nvGraphicFramePr>
        <p:xfrm>
          <a:off x="887800" y="1800335"/>
          <a:ext cx="6928485" cy="33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30"/>
                <a:gridCol w="1070610"/>
                <a:gridCol w="975360"/>
                <a:gridCol w="897255"/>
                <a:gridCol w="869315"/>
                <a:gridCol w="1025525"/>
                <a:gridCol w="786765"/>
                <a:gridCol w="746125"/>
              </a:tblGrid>
              <a:tr h="31686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0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电影名称</a:t>
                      </a:r>
                      <a:endParaRPr lang="zh-CN" altLang="en-US" sz="101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搞笑镜头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0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拥抱镜头</a:t>
                      </a:r>
                      <a:endParaRPr lang="zh-CN" altLang="en-US" sz="101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打斗镜头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电影类型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K=5</a:t>
                      </a:r>
                      <a:r>
                        <a:rPr lang="zh-CN" altLang="en-US" sz="1015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</a:t>
                      </a:r>
                      <a:endParaRPr lang="zh-CN" altLang="en-US" sz="1015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85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功夫熊猫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21.47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  <a:ea typeface="微软雅黑" panose="020B0503020204020204" pitchFamily="34" charset="-122"/>
                          <a:cs typeface="Palatino Linotype" panose="02040502050505030304" pitchFamily="18" charset="0"/>
                        </a:rPr>
                        <a:t>√</a:t>
                      </a:r>
                      <a:endParaRPr lang="en-US" altLang="zh-CN" sz="1400" b="1">
                        <a:solidFill>
                          <a:srgbClr val="FF0000"/>
                        </a:solidFill>
                        <a:latin typeface="Palatino Linotype" panose="02040502050505030304" pitchFamily="18" charset="0"/>
                        <a:ea typeface="微软雅黑" panose="020B0503020204020204" pitchFamily="34" charset="-122"/>
                        <a:cs typeface="Palatino Linotype" panose="02040502050505030304" pitchFamily="18" charset="0"/>
                      </a:endParaRPr>
                    </a:p>
                  </a:txBody>
                  <a:tcPr marL="68580" marR="68580" marT="34290" marB="3429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叶问</a:t>
                      </a: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52.01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85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伦敦陷落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43.42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代理情人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爱情片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40.57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301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新步步惊心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爱情片</a:t>
                      </a:r>
                      <a:endParaRPr lang="zh-CN" altLang="en-US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34.44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  <a:ea typeface="微软雅黑" panose="020B0503020204020204" pitchFamily="34" charset="-122"/>
                          <a:cs typeface="Palatino Linotype" panose="02040502050505030304" pitchFamily="18" charset="0"/>
                          <a:sym typeface="+mn-ea"/>
                        </a:rPr>
                        <a:t>√</a:t>
                      </a:r>
                      <a:endParaRPr lang="en-US" altLang="zh-CN" sz="1400" b="1">
                        <a:solidFill>
                          <a:srgbClr val="FF0000"/>
                        </a:solidFill>
                        <a:latin typeface="Palatino Linotype" panose="02040502050505030304" pitchFamily="18" charset="0"/>
                        <a:ea typeface="微软雅黑" panose="020B0503020204020204" pitchFamily="34" charset="-122"/>
                        <a:cs typeface="Palatino Linotype" panose="02040502050505030304" pitchFamily="18" charset="0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谍影重重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43.87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819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功夫熊猫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21.47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  <a:ea typeface="微软雅黑" panose="020B0503020204020204" pitchFamily="34" charset="-122"/>
                          <a:cs typeface="Palatino Linotype" panose="02040502050505030304" pitchFamily="18" charset="0"/>
                          <a:sym typeface="+mn-ea"/>
                        </a:rPr>
                        <a:t>√</a:t>
                      </a:r>
                      <a:endParaRPr lang="en-US" altLang="zh-CN" sz="1400" b="1">
                        <a:solidFill>
                          <a:srgbClr val="FF0000"/>
                        </a:solidFill>
                        <a:latin typeface="Palatino Linotype" panose="02040502050505030304" pitchFamily="18" charset="0"/>
                        <a:ea typeface="微软雅黑" panose="020B0503020204020204" pitchFamily="34" charset="-122"/>
                        <a:cs typeface="Palatino Linotype" panose="02040502050505030304" pitchFamily="18" charset="0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  <a:tr h="285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美人鱼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18.55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  <a:ea typeface="微软雅黑" panose="020B0503020204020204" pitchFamily="34" charset="-122"/>
                          <a:cs typeface="Palatino Linotype" panose="02040502050505030304" pitchFamily="18" charset="0"/>
                          <a:sym typeface="+mn-ea"/>
                        </a:rPr>
                        <a:t>√</a:t>
                      </a:r>
                      <a:endParaRPr lang="en-US" altLang="zh-CN" sz="1400" b="1">
                        <a:solidFill>
                          <a:srgbClr val="FF0000"/>
                        </a:solidFill>
                        <a:latin typeface="Palatino Linotype" panose="02040502050505030304" pitchFamily="18" charset="0"/>
                        <a:ea typeface="微软雅黑" panose="020B0503020204020204" pitchFamily="34" charset="-122"/>
                        <a:cs typeface="Palatino Linotype" panose="02040502050505030304" pitchFamily="18" charset="0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  <a:tr h="3244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宝贝当家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喜剧片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23.43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  <a:ea typeface="微软雅黑" panose="020B0503020204020204" pitchFamily="34" charset="-122"/>
                          <a:cs typeface="Palatino Linotype" panose="02040502050505030304" pitchFamily="18" charset="0"/>
                          <a:sym typeface="+mn-ea"/>
                        </a:rPr>
                        <a:t>√</a:t>
                      </a:r>
                      <a:endParaRPr lang="en-US" altLang="zh-CN" sz="1400" b="1">
                        <a:solidFill>
                          <a:srgbClr val="FF0000"/>
                        </a:solidFill>
                        <a:latin typeface="Palatino Linotype" panose="02040502050505030304" pitchFamily="18" charset="0"/>
                        <a:ea typeface="微软雅黑" panose="020B0503020204020204" pitchFamily="34" charset="-122"/>
                        <a:cs typeface="Palatino Linotype" panose="02040502050505030304" pitchFamily="18" charset="0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  <a:tr h="464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唐人街探案</a:t>
                      </a:r>
                      <a:endParaRPr lang="zh-CN" altLang="en-US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4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endParaRPr lang="en-US" altLang="zh-CN"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K</a:t>
            </a:r>
            <a:r>
              <a:rPr kumimoji="1" lang="zh-CN" altLang="en-US" dirty="0">
                <a:solidFill>
                  <a:schemeClr val="tx1"/>
                </a:solidFill>
              </a:rPr>
              <a:t>值选择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933358" y="4248295"/>
            <a:ext cx="5711282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K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值过小：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用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较小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邻域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中的训练实例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进行预测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602103" y="4683353"/>
            <a:ext cx="4493897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容易受到</a:t>
            </a:r>
            <a:r>
              <a:rPr lang="zh-CN" alt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异常点</a:t>
            </a: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的影响</a:t>
            </a:r>
            <a:endParaRPr lang="en-US" altLang="zh-CN" sz="140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值的减小就意味着整体模型变得复杂，容易发生</a:t>
            </a:r>
            <a:r>
              <a:rPr lang="zh-CN" alt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</a:t>
            </a:r>
            <a:endParaRPr lang="zh-CN" altLang="en-US" sz="1400" i="0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占位符 2"/>
          <p:cNvSpPr txBox="1"/>
          <p:nvPr/>
        </p:nvSpPr>
        <p:spPr>
          <a:xfrm>
            <a:off x="6860246" y="4248295"/>
            <a:ext cx="5230153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K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值过大：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用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较大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</a:rPr>
              <a:t>邻域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中的训练实例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进行预测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 flipH="1">
            <a:off x="7419046" y="4674045"/>
            <a:ext cx="4640873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受到样本均衡的问题</a:t>
            </a:r>
            <a:endParaRPr lang="zh-CN" altLang="en-US" sz="140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且</a:t>
            </a:r>
            <a:r>
              <a:rPr lang="en-GB" altLang="zh-CN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值的增大就意味着整体的</a:t>
            </a:r>
            <a:r>
              <a:rPr lang="zh-CN" alt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模型变得简单</a:t>
            </a:r>
            <a:r>
              <a:rPr lang="zh-CN" altLang="en-US" sz="140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，欠拟合</a:t>
            </a:r>
            <a:endParaRPr lang="zh-CN" altLang="en-US" sz="140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占位符 2"/>
          <p:cNvSpPr txBox="1"/>
          <p:nvPr/>
        </p:nvSpPr>
        <p:spPr>
          <a:xfrm>
            <a:off x="1022766" y="5553587"/>
            <a:ext cx="4268562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举例：</a:t>
            </a:r>
            <a:r>
              <a:rPr lang="en-GB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K=N</a:t>
            </a:r>
            <a:r>
              <a:rPr lang="zh-CN" alt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（</a:t>
            </a:r>
            <a:r>
              <a:rPr lang="en-GB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N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为训练样本个数）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1371003"/>
            <a:ext cx="6131560" cy="2734883"/>
          </a:xfrm>
          <a:prstGeom prst="rect">
            <a:avLst/>
          </a:prstGeom>
        </p:spPr>
      </p:pic>
      <p:sp>
        <p:nvSpPr>
          <p:cNvPr id="19" name="文本框 2"/>
          <p:cNvSpPr txBox="1"/>
          <p:nvPr/>
        </p:nvSpPr>
        <p:spPr>
          <a:xfrm flipH="1">
            <a:off x="1495312" y="6018021"/>
            <a:ext cx="5047727" cy="69724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无论输入实例是什么，只会按训练集中最多的类别进行预测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</a:t>
            </a:r>
            <a:endParaRPr lang="en-US" altLang="zh-CN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受到样本均衡的影响</a:t>
            </a:r>
            <a:endParaRPr lang="en-US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1" name="文本占位符 2"/>
          <p:cNvSpPr txBox="1"/>
          <p:nvPr/>
        </p:nvSpPr>
        <p:spPr>
          <a:xfrm>
            <a:off x="6860246" y="5500831"/>
            <a:ext cx="4268562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如何对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K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超参数进行调优？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框 2"/>
          <p:cNvSpPr txBox="1"/>
          <p:nvPr/>
        </p:nvSpPr>
        <p:spPr>
          <a:xfrm flipH="1">
            <a:off x="7449526" y="5933885"/>
            <a:ext cx="4640873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需要一些方法来寻找这个最合适的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值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交叉验证、网格搜索</a:t>
            </a:r>
            <a:endParaRPr lang="en-US" altLang="zh-CN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4" grpId="0"/>
      <p:bldP spid="15" grpId="0"/>
      <p:bldP spid="19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en-GB" altLang="zh-CN" dirty="0">
                <a:solidFill>
                  <a:schemeClr val="tx1"/>
                </a:solidFill>
              </a:rPr>
              <a:t>KNN</a:t>
            </a:r>
            <a:r>
              <a:rPr kumimoji="1" lang="zh-CN" altLang="en-GB" dirty="0">
                <a:solidFill>
                  <a:schemeClr val="tx1"/>
                </a:solidFill>
              </a:rPr>
              <a:t>算法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6702844" y="3137243"/>
            <a:ext cx="3776133" cy="2826392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1724443" y="3137243"/>
            <a:ext cx="4070940" cy="2826392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1625600" y="3037583"/>
            <a:ext cx="4070940" cy="282639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171648" y="2767585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分类流程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1811867" y="3497878"/>
            <a:ext cx="3606800" cy="2366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计算未知样本到每一个训练样本的距离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将训练样本根据距离大小升序排列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取出距离最近的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个训练样本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多数表决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，统计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个样本中哪个类别的样本个数最多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将未知的样本归属到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出现次数最多的类别</a:t>
            </a:r>
            <a:endParaRPr lang="zh-CN" altLang="en-US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6604000" y="3037583"/>
            <a:ext cx="3776133" cy="282639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48504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150048" y="2767585"/>
            <a:ext cx="2880000" cy="540000"/>
          </a:xfrm>
          <a:prstGeom prst="rect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回归流程</a:t>
            </a:r>
            <a:endParaRPr lang="zh-CN" altLang="en-US" sz="20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6790267" y="3497878"/>
            <a:ext cx="3606800" cy="167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计算未知样本到每一个训练样本的距离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将训练样本根据距离大小升序排列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取出距离最近的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个训练样本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把这个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个样本的目标值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计算其平均值</a:t>
            </a:r>
            <a:endParaRPr lang="zh-CN" altLang="en-US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作为将未知的样本预测的值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738274" y="1358803"/>
            <a:ext cx="8857454" cy="13091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 解决问题：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分类问题、回归问题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</a:rPr>
              <a:t>算法思想：</a:t>
            </a:r>
            <a:r>
              <a:rPr lang="zh-CN" altLang="en-US" sz="1400" dirty="0">
                <a:latin typeface="Roboto" panose="02000000000000000000" pitchFamily="2" charset="0"/>
              </a:rPr>
              <a:t>若一个样本在特征空间中的 </a:t>
            </a:r>
            <a:r>
              <a:rPr lang="en-GB" altLang="zh-CN" sz="1400" dirty="0">
                <a:latin typeface="Roboto" panose="02000000000000000000" pitchFamily="2" charset="0"/>
              </a:rPr>
              <a:t>k </a:t>
            </a:r>
            <a:r>
              <a:rPr lang="zh-CN" altLang="en-US" sz="1400" dirty="0">
                <a:latin typeface="Roboto" panose="02000000000000000000" pitchFamily="2" charset="0"/>
              </a:rPr>
              <a:t>个最相似的样本大多数属于某一个类别，则该样本也属于这个类别</a:t>
            </a:r>
            <a:endParaRPr lang="en-US" altLang="zh-CN" sz="14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Roboto" panose="02000000000000000000" pitchFamily="2" charset="0"/>
              </a:rPr>
              <a:t>相似性：欧氏距离</a:t>
            </a:r>
            <a:endParaRPr lang="en-US" altLang="zh-CN" sz="1400" dirty="0">
              <a:latin typeface="Roboto" panose="02000000000000000000" pitchFamily="2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923080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概念 </a:t>
            </a:r>
            <a:r>
              <a:rPr kumimoji="1" lang="en-GB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Nearest Neighbor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1289440"/>
            <a:ext cx="7188326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一个样本最相似的 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个样本中的大多数属于某一个类别，则该样本也属于这个类别 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50737" y="1837043"/>
            <a:ext cx="214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分类流程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474307" y="1802925"/>
            <a:ext cx="5462225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计算未知样本到每一个训练样本的距离</a:t>
            </a:r>
            <a:endParaRPr lang="zh-CN" altLang="en-US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将训练样本根据距离大小升序排列</a:t>
            </a:r>
            <a:endParaRPr lang="zh-CN" altLang="en-US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取出距离最近的 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个训练样本</a:t>
            </a:r>
            <a:endParaRPr lang="zh-CN" altLang="en-US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进行多数表决，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统计 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个样本中哪个类别的样本个数最多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将未知的样本归属到出现次数最多的类别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4645" y="3409221"/>
            <a:ext cx="21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KNN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回归流程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474307" y="3480820"/>
            <a:ext cx="4064440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计算未知样本到每一个训练样本的距离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将训练样本根据距离大小升序排列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取出距离最近的 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个训练样本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把这个 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个样本的目标值计算其平均值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将未知的样本预测的值了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04645" y="5230314"/>
            <a:ext cx="21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值的选择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14168" y="5383894"/>
            <a:ext cx="6124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K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值过小：过拟合</a:t>
            </a: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值过大：欠拟合</a:t>
            </a:r>
            <a:endParaRPr lang="en-US" altLang="zh-CN" sz="18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1" grpId="0"/>
    </p:bldLst>
  </p:timing>
</p:sld>
</file>

<file path=ppt/tags/tag1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2.xml><?xml version="1.0" encoding="utf-8"?>
<p:tagLst xmlns:p="http://schemas.openxmlformats.org/presentationml/2006/main">
  <p:tag name="commondata" val="eyJoZGlkIjoiZDQyYmI2YWIwMGE0NjZkZjEwMWNhNGQwYzZmYTJjZTA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14957</Words>
  <Application>WPS 演示</Application>
  <PresentationFormat>宽屏</PresentationFormat>
  <Paragraphs>957</Paragraphs>
  <Slides>52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91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</vt:lpstr>
      <vt:lpstr>Alibaba PuHuiTi Medium</vt:lpstr>
      <vt:lpstr>Alibaba PuHuiTi M</vt:lpstr>
      <vt:lpstr>Segoe UI Light</vt:lpstr>
      <vt:lpstr>微软雅黑 Light</vt:lpstr>
      <vt:lpstr>Roboto</vt:lpstr>
      <vt:lpstr>Helvetica Neue</vt:lpstr>
      <vt:lpstr>Lato Light</vt:lpstr>
      <vt:lpstr>Segoe Print</vt:lpstr>
      <vt:lpstr>Palatino Linotype</vt:lpstr>
      <vt:lpstr>Open Sans</vt:lpstr>
      <vt:lpstr>等线</vt:lpstr>
      <vt:lpstr>Calibri</vt:lpstr>
      <vt:lpstr>Arial Unicode MS</vt:lpstr>
      <vt:lpstr>-apple-system</vt:lpstr>
      <vt:lpstr>Courier New</vt:lpstr>
      <vt:lpstr>Cambria Math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Equation.KSEE3</vt:lpstr>
      <vt:lpstr>Equation.KSEE3</vt:lpstr>
      <vt:lpstr>Equation.KSEE3</vt:lpstr>
      <vt:lpstr>KNN算法</vt:lpstr>
      <vt:lpstr>PowerPoint 演示文稿</vt:lpstr>
      <vt:lpstr>PowerPoint 演示文稿</vt:lpstr>
      <vt:lpstr>KNN</vt:lpstr>
      <vt:lpstr>K-近邻算法</vt:lpstr>
      <vt:lpstr>K-近邻算法</vt:lpstr>
      <vt:lpstr>K值选择</vt:lpstr>
      <vt:lpstr>KNN算法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距离度量 distance measure – 常见距离公式 </vt:lpstr>
      <vt:lpstr>距离度量 distance measure – 常见距离公式 </vt:lpstr>
      <vt:lpstr>距离度量 distance measure – 常见距离公式 </vt:lpstr>
      <vt:lpstr>距离度量 distance measure – 常见距离公式 </vt:lpstr>
      <vt:lpstr>PowerPoint 演示文稿</vt:lpstr>
      <vt:lpstr>PowerPoint 演示文稿</vt:lpstr>
      <vt:lpstr>PowerPoint 演示文稿</vt:lpstr>
      <vt:lpstr>特征预处理</vt:lpstr>
      <vt:lpstr>特征预处理</vt:lpstr>
      <vt:lpstr>特征预处理</vt:lpstr>
      <vt:lpstr>特征预处理</vt:lpstr>
      <vt:lpstr>特征预处理</vt:lpstr>
      <vt:lpstr>特征预处理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交叉验证</vt:lpstr>
      <vt:lpstr>网格搜索 </vt:lpstr>
      <vt:lpstr>交叉验证网格搜索 – API和应用举例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老酒</cp:lastModifiedBy>
  <cp:revision>888</cp:revision>
  <dcterms:created xsi:type="dcterms:W3CDTF">2020-03-31T02:23:00Z</dcterms:created>
  <dcterms:modified xsi:type="dcterms:W3CDTF">2024-09-28T15:05:09Z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7637CE8FD67E41B8BCB0A27D537D8CCC_12</vt:lpwstr>
  </property>
  <property fmtid="{D5CDD505-2E9C-101B-9397-08002B2CF9AE}" pid="3" name="KSOProductBuildVer">
    <vt:lpwstr>2052-12.1.0.18276</vt:lpwstr>
  </property>
</Properties>
</file>